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0" r:id="rId3"/>
    <p:sldMasterId id="2147483652" r:id="rId4"/>
    <p:sldMasterId id="2147483653" r:id="rId5"/>
    <p:sldMasterId id="2147483664" r:id="rId6"/>
    <p:sldMasterId id="2147483666" r:id="rId7"/>
    <p:sldMasterId id="2147483668" r:id="rId8"/>
  </p:sldMasterIdLst>
  <p:notesMasterIdLst>
    <p:notesMasterId r:id="rId11"/>
  </p:notesMasterIdLst>
  <p:sldIdLst>
    <p:sldId id="267" r:id="rId9"/>
    <p:sldId id="258" r:id="rId10"/>
    <p:sldId id="257" r:id="rId12"/>
    <p:sldId id="259"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5" r:id="rId26"/>
    <p:sldId id="286" r:id="rId27"/>
    <p:sldId id="287" r:id="rId28"/>
    <p:sldId id="289" r:id="rId29"/>
    <p:sldId id="292" r:id="rId30"/>
    <p:sldId id="290" r:id="rId31"/>
    <p:sldId id="284" r:id="rId32"/>
    <p:sldId id="316" r:id="rId33"/>
    <p:sldId id="282" r:id="rId34"/>
    <p:sldId id="262" r:id="rId35"/>
    <p:sldId id="293" r:id="rId36"/>
    <p:sldId id="294" r:id="rId37"/>
    <p:sldId id="295" r:id="rId38"/>
    <p:sldId id="296" r:id="rId39"/>
    <p:sldId id="297" r:id="rId40"/>
    <p:sldId id="298" r:id="rId41"/>
    <p:sldId id="299" r:id="rId42"/>
    <p:sldId id="300" r:id="rId43"/>
    <p:sldId id="301" r:id="rId44"/>
    <p:sldId id="302" r:id="rId45"/>
    <p:sldId id="304" r:id="rId46"/>
    <p:sldId id="305" r:id="rId47"/>
    <p:sldId id="306" r:id="rId48"/>
    <p:sldId id="307" r:id="rId49"/>
    <p:sldId id="308" r:id="rId50"/>
    <p:sldId id="309" r:id="rId51"/>
    <p:sldId id="310" r:id="rId52"/>
    <p:sldId id="311" r:id="rId53"/>
    <p:sldId id="315" r:id="rId54"/>
    <p:sldId id="312" r:id="rId55"/>
    <p:sldId id="314" r:id="rId56"/>
    <p:sldId id="266" r:id="rId57"/>
  </p:sldIdLst>
  <p:sldSz cx="9144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5" userDrawn="1">
          <p15:clr>
            <a:srgbClr val="000000"/>
          </p15:clr>
        </p15:guide>
        <p15:guide id="2" pos="2799"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5"/>
        <p:guide pos="2799"/>
      </p:guideLst>
    </p:cSldViewPr>
  </p:slideViewPr>
  <p:notesViewPr>
    <p:cSldViewPr snapToGrid="0">
      <p:cViewPr varScale="1">
        <p:scale>
          <a:sx n="100" d="100"/>
          <a:sy n="100" d="100"/>
        </p:scale>
        <p:origin x="0" y="0"/>
      </p:cViewPr>
      <p:guideLst>
        <p:guide orient="horz" pos="2887"/>
        <p:guide pos="209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0" Type="http://schemas.openxmlformats.org/officeDocument/2006/relationships/tableStyles" Target="tableStyles.xml"/><Relationship Id="rId6" Type="http://schemas.openxmlformats.org/officeDocument/2006/relationships/slideMaster" Target="slideMasters/slideMaster5.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notesMaster" Target="notesMasters/notesMaster1.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35e61bbfb93_8_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e61bbfb93_8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7" name="Google Shape;177;g35e61bbfb93_8_0:notes"/>
          <p:cNvSpPr txBox="1"/>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p2: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67" name="Google Shape;167;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p10: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2" name="Google Shape;232;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20" name="Shape 20"/>
        <p:cNvGrpSpPr/>
        <p:nvPr/>
      </p:nvGrpSpPr>
      <p:grpSpPr>
        <a:xfrm>
          <a:off x="0" y="0"/>
          <a:ext cx="0" cy="0"/>
          <a:chOff x="0" y="0"/>
          <a:chExt cx="0" cy="0"/>
        </a:xfrm>
      </p:grpSpPr>
      <p:sp>
        <p:nvSpPr>
          <p:cNvPr id="21" name="Google Shape;21;p12"/>
          <p:cNvSpPr txBox="1"/>
          <p:nvPr>
            <p:ph type="sldNum" idx="12"/>
          </p:nvPr>
        </p:nvSpPr>
        <p:spPr>
          <a:xfrm>
            <a:off x="0" y="6610350"/>
            <a:ext cx="381000" cy="247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93" name="Shape 93"/>
        <p:cNvGrpSpPr/>
        <p:nvPr/>
      </p:nvGrpSpPr>
      <p:grpSpPr>
        <a:xfrm>
          <a:off x="0" y="0"/>
          <a:ext cx="0" cy="0"/>
          <a:chOff x="0" y="0"/>
          <a:chExt cx="0" cy="0"/>
        </a:xfrm>
      </p:grpSpPr>
      <p:sp>
        <p:nvSpPr>
          <p:cNvPr id="94" name="Google Shape;94;p24"/>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 name="Google Shape;95;p24"/>
          <p:cNvSpPr txBox="1"/>
          <p:nvPr>
            <p:ph type="body" idx="1"/>
          </p:nvPr>
        </p:nvSpPr>
        <p:spPr>
          <a:xfrm>
            <a:off x="457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96" name="Google Shape;96;p24"/>
          <p:cNvSpPr txBox="1"/>
          <p:nvPr>
            <p:ph type="body" idx="2"/>
          </p:nvPr>
        </p:nvSpPr>
        <p:spPr>
          <a:xfrm>
            <a:off x="4648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97" name="Google Shape;97;p24"/>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4"/>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4"/>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00" name="Shape 100"/>
        <p:cNvGrpSpPr/>
        <p:nvPr/>
      </p:nvGrpSpPr>
      <p:grpSpPr>
        <a:xfrm>
          <a:off x="0" y="0"/>
          <a:ext cx="0" cy="0"/>
          <a:chOff x="0" y="0"/>
          <a:chExt cx="0" cy="0"/>
        </a:xfrm>
      </p:grpSpPr>
      <p:sp>
        <p:nvSpPr>
          <p:cNvPr id="101" name="Google Shape;101;p25"/>
          <p:cNvSpPr txBox="1"/>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25"/>
          <p:cNvSpPr txBox="1"/>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03" name="Google Shape;103;p25"/>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5"/>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5"/>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6" name="Shape 106"/>
        <p:cNvGrpSpPr/>
        <p:nvPr/>
      </p:nvGrpSpPr>
      <p:grpSpPr>
        <a:xfrm>
          <a:off x="0" y="0"/>
          <a:ext cx="0" cy="0"/>
          <a:chOff x="0" y="0"/>
          <a:chExt cx="0" cy="0"/>
        </a:xfrm>
      </p:grpSpPr>
      <p:sp>
        <p:nvSpPr>
          <p:cNvPr id="107" name="Google Shape;107;p26"/>
          <p:cNvSpPr txBox="1"/>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8" name="Google Shape;108;p26"/>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09" name="Google Shape;109;p26"/>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6"/>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6"/>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27" name="Shape 127"/>
        <p:cNvGrpSpPr/>
        <p:nvPr/>
      </p:nvGrpSpPr>
      <p:grpSpPr>
        <a:xfrm>
          <a:off x="0" y="0"/>
          <a:ext cx="0" cy="0"/>
          <a:chOff x="0" y="0"/>
          <a:chExt cx="0" cy="0"/>
        </a:xfrm>
      </p:grpSpPr>
      <p:sp>
        <p:nvSpPr>
          <p:cNvPr id="128" name="Google Shape;128;p28"/>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37" name="Shape 137"/>
        <p:cNvGrpSpPr/>
        <p:nvPr/>
      </p:nvGrpSpPr>
      <p:grpSpPr>
        <a:xfrm>
          <a:off x="0" y="0"/>
          <a:ext cx="0" cy="0"/>
          <a:chOff x="0" y="0"/>
          <a:chExt cx="0" cy="0"/>
        </a:xfrm>
      </p:grpSpPr>
      <p:sp>
        <p:nvSpPr>
          <p:cNvPr id="138" name="Google Shape;138;p30"/>
          <p:cNvSpPr txBox="1"/>
          <p:nvPr>
            <p:ph type="title"/>
          </p:nvPr>
        </p:nvSpPr>
        <p:spPr>
          <a:xfrm>
            <a:off x="381000" y="2667000"/>
            <a:ext cx="8401200" cy="6747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0"/>
          <p:cNvSpPr txBox="1"/>
          <p:nvPr>
            <p:ph type="body" idx="1"/>
          </p:nvPr>
        </p:nvSpPr>
        <p:spPr>
          <a:xfrm>
            <a:off x="0" y="990600"/>
            <a:ext cx="8437500" cy="47547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40" name="Google Shape;140;p30"/>
          <p:cNvSpPr txBox="1"/>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56" name="Shape 156"/>
        <p:cNvGrpSpPr/>
        <p:nvPr/>
      </p:nvGrpSpPr>
      <p:grpSpPr>
        <a:xfrm>
          <a:off x="0" y="0"/>
          <a:ext cx="0" cy="0"/>
          <a:chOff x="0" y="0"/>
          <a:chExt cx="0" cy="0"/>
        </a:xfrm>
      </p:grpSpPr>
      <p:sp>
        <p:nvSpPr>
          <p:cNvPr id="157" name="Google Shape;157;p32"/>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33" name="Shape 33"/>
        <p:cNvGrpSpPr/>
        <p:nvPr/>
      </p:nvGrpSpPr>
      <p:grpSpPr>
        <a:xfrm>
          <a:off x="0" y="0"/>
          <a:ext cx="0" cy="0"/>
          <a:chOff x="0" y="0"/>
          <a:chExt cx="0" cy="0"/>
        </a:xfrm>
      </p:grpSpPr>
      <p:sp>
        <p:nvSpPr>
          <p:cNvPr id="34" name="Google Shape;34;p14"/>
          <p:cNvSpPr txBox="1"/>
          <p:nvPr>
            <p:ph type="title"/>
          </p:nvPr>
        </p:nvSpPr>
        <p:spPr>
          <a:xfrm>
            <a:off x="685800" y="274638"/>
            <a:ext cx="8001000" cy="716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14"/>
          <p:cNvSpPr txBox="1"/>
          <p:nvPr>
            <p:ph type="body" idx="1"/>
          </p:nvPr>
        </p:nvSpPr>
        <p:spPr>
          <a:xfrm>
            <a:off x="685800" y="990600"/>
            <a:ext cx="8001000" cy="51357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36" name="Google Shape;36;p14"/>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type="sldNum" idx="12"/>
          </p:nvPr>
        </p:nvSpPr>
        <p:spPr>
          <a:xfrm>
            <a:off x="7010400" y="6492875"/>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49" name="Shape 49"/>
        <p:cNvGrpSpPr/>
        <p:nvPr/>
      </p:nvGrpSpPr>
      <p:grpSpPr>
        <a:xfrm>
          <a:off x="0" y="0"/>
          <a:ext cx="0" cy="0"/>
          <a:chOff x="0" y="0"/>
          <a:chExt cx="0" cy="0"/>
        </a:xfrm>
      </p:grpSpPr>
      <p:sp>
        <p:nvSpPr>
          <p:cNvPr id="50" name="Google Shape;50;p17"/>
          <p:cNvSpPr txBox="1"/>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17"/>
          <p:cNvSpPr txBox="1"/>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52" name="Google Shape;52;p17"/>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55" name="Shape 55"/>
        <p:cNvGrpSpPr/>
        <p:nvPr/>
      </p:nvGrpSpPr>
      <p:grpSpPr>
        <a:xfrm>
          <a:off x="0" y="0"/>
          <a:ext cx="0" cy="0"/>
          <a:chOff x="0" y="0"/>
          <a:chExt cx="0" cy="0"/>
        </a:xfrm>
      </p:grpSpPr>
      <p:sp>
        <p:nvSpPr>
          <p:cNvPr id="56" name="Google Shape;56;p18"/>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 name="Google Shape;57;p18"/>
          <p:cNvSpPr txBox="1"/>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58" name="Google Shape;58;p18"/>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19"/>
          <p:cNvSpPr/>
          <p:nvPr>
            <p:ph type="pic" idx="2"/>
          </p:nvPr>
        </p:nvSpPr>
        <p:spPr>
          <a:xfrm>
            <a:off x="1792288" y="612775"/>
            <a:ext cx="5486400" cy="4114800"/>
          </a:xfrm>
          <a:prstGeom prst="rect">
            <a:avLst/>
          </a:prstGeom>
          <a:noFill/>
          <a:ln>
            <a:noFill/>
          </a:ln>
        </p:spPr>
      </p:sp>
      <p:sp>
        <p:nvSpPr>
          <p:cNvPr id="64" name="Google Shape;64;p19"/>
          <p:cNvSpPr txBox="1"/>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5" name="Google Shape;65;p19"/>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3050"/>
            <a:ext cx="3008400" cy="1162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20"/>
          <p:cNvSpPr txBox="1"/>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71" name="Google Shape;71;p20"/>
          <p:cNvSpPr txBox="1"/>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72" name="Google Shape;72;p20"/>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5" name="Shape 75"/>
        <p:cNvGrpSpPr/>
        <p:nvPr/>
      </p:nvGrpSpPr>
      <p:grpSpPr>
        <a:xfrm>
          <a:off x="0" y="0"/>
          <a:ext cx="0" cy="0"/>
          <a:chOff x="0" y="0"/>
          <a:chExt cx="0" cy="0"/>
        </a:xfrm>
      </p:grpSpPr>
      <p:sp>
        <p:nvSpPr>
          <p:cNvPr id="76" name="Google Shape;76;p21"/>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79" name="Shape 79"/>
        <p:cNvGrpSpPr/>
        <p:nvPr/>
      </p:nvGrpSpPr>
      <p:grpSpPr>
        <a:xfrm>
          <a:off x="0" y="0"/>
          <a:ext cx="0" cy="0"/>
          <a:chOff x="0" y="0"/>
          <a:chExt cx="0" cy="0"/>
        </a:xfrm>
      </p:grpSpPr>
      <p:sp>
        <p:nvSpPr>
          <p:cNvPr id="80" name="Google Shape;80;p22"/>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22"/>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84" name="Shape 84"/>
        <p:cNvGrpSpPr/>
        <p:nvPr/>
      </p:nvGrpSpPr>
      <p:grpSpPr>
        <a:xfrm>
          <a:off x="0" y="0"/>
          <a:ext cx="0" cy="0"/>
          <a:chOff x="0" y="0"/>
          <a:chExt cx="0" cy="0"/>
        </a:xfrm>
      </p:grpSpPr>
      <p:sp>
        <p:nvSpPr>
          <p:cNvPr id="85" name="Google Shape;85;p23"/>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23"/>
          <p:cNvSpPr txBox="1"/>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87" name="Google Shape;87;p23"/>
          <p:cNvSpPr txBox="1"/>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88" name="Google Shape;88;p23"/>
          <p:cNvSpPr txBox="1"/>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89" name="Google Shape;89;p23"/>
          <p:cNvSpPr txBox="1"/>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90" name="Google Shape;90;p23"/>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3"/>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3"/>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2.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1" Type="http://schemas.openxmlformats.org/officeDocument/2006/relationships/theme" Target="../theme/theme4.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1"/>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 name="Google Shape;11;p11"/>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 name="Google Shape;12;p11"/>
          <p:cNvSpPr txBox="1"/>
          <p:nvPr/>
        </p:nvSpPr>
        <p:spPr>
          <a:xfrm>
            <a:off x="-92075" y="220662"/>
            <a:ext cx="9326700" cy="147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70272"/>
              </a:buClr>
              <a:buSzPts val="2400"/>
              <a:buFont typeface="Arial" panose="020B0604020202020204"/>
              <a:buNone/>
            </a:pPr>
            <a:r>
              <a:rPr lang="en-US" sz="2400" b="1" i="0" u="none" strike="noStrike" cap="none">
                <a:solidFill>
                  <a:srgbClr val="170272"/>
                </a:solidFill>
                <a:latin typeface="Arial" panose="020B0604020202020204"/>
                <a:ea typeface="Arial" panose="020B0604020202020204"/>
                <a:cs typeface="Arial" panose="020B0604020202020204"/>
                <a:sym typeface="Arial" panose="020B0604020202020204"/>
              </a:rPr>
              <a:t>ĐẠI HỌC QUỐC GIA TP.HỒ CHÍ MINH</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400"/>
              <a:buFont typeface="Arial" panose="020B0604020202020204"/>
              <a:buNone/>
            </a:pPr>
            <a:r>
              <a:rPr lang="en-US" sz="2400" b="1" i="0" u="none" strike="noStrike" cap="none">
                <a:solidFill>
                  <a:srgbClr val="170272"/>
                </a:solidFill>
                <a:latin typeface="Arial" panose="020B0604020202020204"/>
                <a:ea typeface="Arial" panose="020B0604020202020204"/>
                <a:cs typeface="Arial" panose="020B0604020202020204"/>
                <a:sym typeface="Arial" panose="020B0604020202020204"/>
              </a:rPr>
              <a:t>TRƯỜNG ĐẠI HỌC BÁCH KHOA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200"/>
              <a:buFont typeface="Arial" panose="020B0604020202020204"/>
              <a:buNone/>
            </a:pPr>
            <a:r>
              <a:rPr lang="en-US" sz="2200" b="1" i="0" u="none" strike="noStrike" cap="none">
                <a:solidFill>
                  <a:srgbClr val="170272"/>
                </a:solidFill>
                <a:latin typeface="Arial" panose="020B0604020202020204"/>
                <a:ea typeface="Arial" panose="020B0604020202020204"/>
                <a:cs typeface="Arial" panose="020B0604020202020204"/>
                <a:sym typeface="Arial" panose="020B0604020202020204"/>
              </a:rPr>
              <a:t>KHOA ĐIỆN-ĐIỆN TỬ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000"/>
              <a:buFont typeface="Arial" panose="020B0604020202020204"/>
              <a:buNone/>
            </a:pPr>
            <a:r>
              <a:rPr lang="en-US" sz="2000" b="1" i="0" u="none" strike="noStrike" cap="none">
                <a:solidFill>
                  <a:srgbClr val="170272"/>
                </a:solidFill>
                <a:latin typeface="Arial" panose="020B0604020202020204"/>
                <a:ea typeface="Arial" panose="020B0604020202020204"/>
                <a:cs typeface="Arial" panose="020B0604020202020204"/>
                <a:sym typeface="Arial" panose="020B0604020202020204"/>
              </a:rPr>
              <a:t>BỘ MÔN KỸ THUẬT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3;p11"/>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14;p11"/>
          <p:cNvSpPr txBox="1"/>
          <p:nvPr/>
        </p:nvSpPr>
        <p:spPr>
          <a:xfrm>
            <a:off x="2514600" y="6453187"/>
            <a:ext cx="66294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1"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ngayngay /tt/nnnn (nhập ngày/tháng/năm ngày bảo vệ)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5;p11"/>
          <p:cNvSpPr txBox="1"/>
          <p:nvPr/>
        </p:nvSpPr>
        <p:spPr>
          <a:xfrm>
            <a:off x="0" y="2438400"/>
            <a:ext cx="9144000" cy="267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76C7"/>
              </a:buClr>
              <a:buSzPts val="3600"/>
              <a:buFont typeface="Arial" panose="020B0604020202020204"/>
              <a:buNone/>
            </a:pPr>
            <a:r>
              <a:rPr lang="en-US" sz="3600" b="1" i="0" u="none" strike="noStrike" cap="none">
                <a:solidFill>
                  <a:srgbClr val="3376C7"/>
                </a:solidFill>
                <a:latin typeface="Arial" panose="020B0604020202020204"/>
                <a:ea typeface="Arial" panose="020B0604020202020204"/>
                <a:cs typeface="Arial" panose="020B0604020202020204"/>
                <a:sym typeface="Arial" panose="020B0604020202020204"/>
              </a:rPr>
              <a:t>LUẬN VĂN TỐT NGHIỆP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000"/>
              <a:buFont typeface="Arial" panose="020B0604020202020204"/>
              <a:buNone/>
            </a:pPr>
            <a:r>
              <a:rPr lang="en-US" sz="2000" b="1" i="0" u="none" strike="noStrike" cap="none">
                <a:solidFill>
                  <a:srgbClr val="3376C7"/>
                </a:solidFill>
                <a:latin typeface="Arial" panose="020B0604020202020204"/>
                <a:ea typeface="Arial" panose="020B0604020202020204"/>
                <a:cs typeface="Arial" panose="020B0604020202020204"/>
                <a:sym typeface="Arial" panose="020B0604020202020204"/>
              </a:rPr>
              <a:t>nhập tên đề tài vào đây (chọn View-&gt; master view-&gt;…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Arial" panose="020B0604020202020204"/>
              <a:buNone/>
            </a:pPr>
            <a:endParaRPr sz="20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Arial" panose="020B0604020202020204"/>
              <a:buNone/>
            </a:pPr>
            <a:endParaRPr sz="20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GVHD: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MSSV: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6" name="Google Shape;16;p11"/>
          <p:cNvPicPr preferRelativeResize="0"/>
          <p:nvPr/>
        </p:nvPicPr>
        <p:blipFill rotWithShape="1">
          <a:blip r:embed="rId2"/>
          <a:srcRect/>
          <a:stretch>
            <a:fillRect/>
          </a:stretch>
        </p:blipFill>
        <p:spPr>
          <a:xfrm>
            <a:off x="7391400" y="179387"/>
            <a:ext cx="1716087" cy="1560512"/>
          </a:xfrm>
          <a:prstGeom prst="rect">
            <a:avLst/>
          </a:prstGeom>
          <a:noFill/>
          <a:ln>
            <a:noFill/>
          </a:ln>
        </p:spPr>
      </p:pic>
      <p:sp>
        <p:nvSpPr>
          <p:cNvPr id="17" name="Google Shape;17;p11"/>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8" name="Google Shape;18;p11"/>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9" name="Google Shape;19;p11"/>
          <p:cNvSpPr txBox="1"/>
          <p:nvPr>
            <p:ph type="sldNum" idx="12"/>
          </p:nvPr>
        </p:nvSpPr>
        <p:spPr>
          <a:xfrm>
            <a:off x="0" y="6610350"/>
            <a:ext cx="381000" cy="247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 name="Shape 22"/>
        <p:cNvGrpSpPr/>
        <p:nvPr/>
      </p:nvGrpSpPr>
      <p:grpSpPr>
        <a:xfrm>
          <a:off x="0" y="0"/>
          <a:ext cx="0" cy="0"/>
          <a:chOff x="0" y="0"/>
          <a:chExt cx="0" cy="0"/>
        </a:xfrm>
      </p:grpSpPr>
      <p:pic>
        <p:nvPicPr>
          <p:cNvPr id="23" name="Google Shape;23;p13" descr="Logo_hcmut"/>
          <p:cNvPicPr preferRelativeResize="0"/>
          <p:nvPr/>
        </p:nvPicPr>
        <p:blipFill rotWithShape="1">
          <a:blip r:embed="rId2"/>
          <a:srcRect/>
          <a:stretch>
            <a:fillRect/>
          </a:stretch>
        </p:blipFill>
        <p:spPr>
          <a:xfrm>
            <a:off x="0" y="0"/>
            <a:ext cx="838200" cy="838200"/>
          </a:xfrm>
          <a:prstGeom prst="rect">
            <a:avLst/>
          </a:prstGeom>
          <a:noFill/>
          <a:ln>
            <a:noFill/>
          </a:ln>
          <a:effectLst>
            <a:outerShdw blurRad="50800" dist="50800" dir="5400000" algn="ctr" rotWithShape="0">
              <a:srgbClr val="000000">
                <a:alpha val="20390"/>
              </a:srgbClr>
            </a:outerShdw>
          </a:effectLst>
        </p:spPr>
      </p:pic>
      <p:sp>
        <p:nvSpPr>
          <p:cNvPr id="24" name="Google Shape;24;p13"/>
          <p:cNvSpPr txBox="1"/>
          <p:nvPr/>
        </p:nvSpPr>
        <p:spPr>
          <a:xfrm>
            <a:off x="3759200" y="6477000"/>
            <a:ext cx="15240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1" i="0" u="none" strike="noStrike" cap="none">
                <a:solidFill>
                  <a:srgbClr val="002060"/>
                </a:solidFill>
                <a:latin typeface="Arial" panose="020B0604020202020204"/>
                <a:ea typeface="Arial" panose="020B0604020202020204"/>
                <a:cs typeface="Arial" panose="020B0604020202020204"/>
                <a:sym typeface="Arial" panose="020B0604020202020204"/>
              </a:rPr>
              <a:t>Họ và tên 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5" name="Google Shape;25;p13"/>
          <p:cNvCxnSpPr/>
          <p:nvPr/>
        </p:nvCxnSpPr>
        <p:spPr>
          <a:xfrm>
            <a:off x="152400" y="990600"/>
            <a:ext cx="8839200" cy="0"/>
          </a:xfrm>
          <a:prstGeom prst="straightConnector1">
            <a:avLst/>
          </a:prstGeom>
          <a:noFill/>
          <a:ln w="50800" cap="flat" cmpd="sng">
            <a:solidFill>
              <a:srgbClr val="0070C0"/>
            </a:solidFill>
            <a:prstDash val="solid"/>
            <a:bevel/>
            <a:headEnd type="diamond" w="med" len="med"/>
            <a:tailEnd type="none" w="sm" len="sm"/>
          </a:ln>
        </p:spPr>
      </p:cxnSp>
      <p:sp>
        <p:nvSpPr>
          <p:cNvPr id="26" name="Google Shape;26;p13"/>
          <p:cNvSpPr txBox="1"/>
          <p:nvPr/>
        </p:nvSpPr>
        <p:spPr>
          <a:xfrm>
            <a:off x="152400" y="6519862"/>
            <a:ext cx="31242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0" i="0" u="none" strike="noStrike" cap="none">
                <a:solidFill>
                  <a:srgbClr val="002060"/>
                </a:solidFill>
                <a:latin typeface="Arial" panose="020B0604020202020204"/>
                <a:ea typeface="Arial" panose="020B0604020202020204"/>
                <a:cs typeface="Arial" panose="020B0604020202020204"/>
                <a:sym typeface="Arial" panose="020B0604020202020204"/>
              </a:rPr>
              <a:t>Bộ môn Kỹ Thuật Điện Tử-LVTN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7;p13"/>
          <p:cNvSpPr txBox="1"/>
          <p:nvPr/>
        </p:nvSpPr>
        <p:spPr>
          <a:xfrm>
            <a:off x="5900737" y="6454775"/>
            <a:ext cx="27432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0" i="0" u="none" strike="noStrike" cap="none">
                <a:solidFill>
                  <a:srgbClr val="002060"/>
                </a:solidFill>
                <a:latin typeface="Arial" panose="020B0604020202020204"/>
                <a:ea typeface="Arial" panose="020B0604020202020204"/>
                <a:cs typeface="Arial" panose="020B0604020202020204"/>
                <a:sym typeface="Arial" panose="020B0604020202020204"/>
              </a:rPr>
              <a:t>Ngày tháng năm bảo vệ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8;p13"/>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9" name="Google Shape;29;p13"/>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30" name="Google Shape;30;p13"/>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1" name="Google Shape;31;p13"/>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 name="Google Shape;32;p13"/>
          <p:cNvSpPr txBox="1"/>
          <p:nvPr>
            <p:ph type="sldNum" idx="12"/>
          </p:nvPr>
        </p:nvSpPr>
        <p:spPr>
          <a:xfrm>
            <a:off x="7010400" y="6492875"/>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39" name="Shape 39"/>
        <p:cNvGrpSpPr/>
        <p:nvPr/>
      </p:nvGrpSpPr>
      <p:grpSpPr>
        <a:xfrm>
          <a:off x="0" y="0"/>
          <a:ext cx="0" cy="0"/>
          <a:chOff x="0" y="0"/>
          <a:chExt cx="0" cy="0"/>
        </a:xfrm>
      </p:grpSpPr>
      <p:sp>
        <p:nvSpPr>
          <p:cNvPr id="40" name="Google Shape;40;p15"/>
          <p:cNvSpPr txBox="1"/>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
        <p:nvSpPr>
          <p:cNvPr id="41" name="Google Shape;41;p15"/>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15"/>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3" name="Shape 43"/>
        <p:cNvGrpSpPr/>
        <p:nvPr/>
      </p:nvGrpSpPr>
      <p:grpSpPr>
        <a:xfrm>
          <a:off x="0" y="0"/>
          <a:ext cx="0" cy="0"/>
          <a:chOff x="0" y="0"/>
          <a:chExt cx="0" cy="0"/>
        </a:xfrm>
      </p:grpSpPr>
      <p:sp>
        <p:nvSpPr>
          <p:cNvPr id="44" name="Google Shape;44;p16"/>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16"/>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6" name="Google Shape;46;p16"/>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p16"/>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16"/>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12" name="Shape 112"/>
        <p:cNvGrpSpPr/>
        <p:nvPr/>
      </p:nvGrpSpPr>
      <p:grpSpPr>
        <a:xfrm>
          <a:off x="0" y="0"/>
          <a:ext cx="0" cy="0"/>
          <a:chOff x="0" y="0"/>
          <a:chExt cx="0" cy="0"/>
        </a:xfrm>
      </p:grpSpPr>
      <p:sp>
        <p:nvSpPr>
          <p:cNvPr id="113" name="Google Shape;113;p27"/>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4" name="Google Shape;114;p27" descr="DHBK"/>
          <p:cNvPicPr preferRelativeResize="0"/>
          <p:nvPr/>
        </p:nvPicPr>
        <p:blipFill rotWithShape="1">
          <a:blip r:embed="rId2"/>
          <a:srcRect/>
          <a:stretch>
            <a:fillRect/>
          </a:stretch>
        </p:blipFill>
        <p:spPr>
          <a:xfrm>
            <a:off x="0" y="0"/>
            <a:ext cx="9144000" cy="3937000"/>
          </a:xfrm>
          <a:prstGeom prst="rect">
            <a:avLst/>
          </a:prstGeom>
          <a:noFill/>
          <a:ln>
            <a:noFill/>
          </a:ln>
        </p:spPr>
      </p:pic>
      <p:sp>
        <p:nvSpPr>
          <p:cNvPr id="115" name="Google Shape;115;p27"/>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6" name="Google Shape;116;p27"/>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7" name="Google Shape;117;p27"/>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3"/>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8" name="Google Shape;118;p27"/>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9" name="Google Shape;119;p27" descr="Logo_hcmut"/>
          <p:cNvPicPr preferRelativeResize="0"/>
          <p:nvPr/>
        </p:nvPicPr>
        <p:blipFill rotWithShape="1">
          <a:blip r:embed="rId4"/>
          <a:srcRect/>
          <a:stretch>
            <a:fillRect/>
          </a:stretch>
        </p:blipFill>
        <p:spPr>
          <a:xfrm>
            <a:off x="7581900" y="0"/>
            <a:ext cx="1562100" cy="1562100"/>
          </a:xfrm>
          <a:prstGeom prst="rect">
            <a:avLst/>
          </a:prstGeom>
          <a:noFill/>
          <a:ln>
            <a:noFill/>
          </a:ln>
          <a:effectLst>
            <a:outerShdw blurRad="50800" dist="50800" dir="5400000" algn="ctr" rotWithShape="0">
              <a:srgbClr val="000000">
                <a:alpha val="20390"/>
              </a:srgbClr>
            </a:outerShdw>
          </a:effectLst>
        </p:spPr>
      </p:pic>
      <p:sp>
        <p:nvSpPr>
          <p:cNvPr id="120" name="Google Shape;120;p27"/>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panose="020B0604020202020204"/>
              <a:buNone/>
            </a:pPr>
            <a:r>
              <a:rPr lang="en-US" sz="3200" b="1" i="0" u="none" strike="noStrike" cap="none">
                <a:solidFill>
                  <a:srgbClr val="FF0000"/>
                </a:solidFill>
                <a:latin typeface="Arial" panose="020B0604020202020204"/>
                <a:ea typeface="Arial" panose="020B0604020202020204"/>
                <a:cs typeface="Arial" panose="020B0604020202020204"/>
                <a:sym typeface="Arial" panose="020B0604020202020204"/>
              </a:rPr>
              <a:t>Tầm nhìn-Sứ mạng-Mục tiêu-Nhiệm vụ (VMGO)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0000"/>
              </a:buClr>
              <a:buSzPts val="2800"/>
              <a:buFont typeface="Arial" panose="020B0604020202020204"/>
              <a:buNone/>
            </a:pPr>
            <a:r>
              <a:rPr lang="en-US" sz="2800" b="1" i="0" u="none" strike="noStrike" cap="none">
                <a:solidFill>
                  <a:srgbClr val="FF0000"/>
                </a:solidFill>
                <a:latin typeface="Arial" panose="020B0604020202020204"/>
                <a:ea typeface="Arial" panose="020B0604020202020204"/>
                <a:cs typeface="Arial" panose="020B0604020202020204"/>
                <a:sym typeface="Arial" panose="020B0604020202020204"/>
              </a:rPr>
              <a:t>Bộ môn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121;p27"/>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 name="Google Shape;122;p27"/>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0"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123;p27"/>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panose="020B0604020202020204"/>
              <a:buNone/>
            </a:pPr>
            <a:r>
              <a:rPr lang="en-US" sz="1800" b="1" i="0" u="none" strike="noStrike" cap="none">
                <a:solidFill>
                  <a:srgbClr val="002060"/>
                </a:solidFill>
                <a:latin typeface="Arial" panose="020B0604020202020204"/>
                <a:ea typeface="Arial" panose="020B0604020202020204"/>
                <a:cs typeface="Arial" panose="020B0604020202020204"/>
                <a:sym typeface="Arial" panose="020B0604020202020204"/>
              </a:rPr>
              <a:t>Hoàng Trang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124;p27"/>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25" name="Google Shape;125;p27"/>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6" name="Google Shape;126;p27"/>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5"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29" name="Shape 129"/>
        <p:cNvGrpSpPr/>
        <p:nvPr/>
      </p:nvGrpSpPr>
      <p:grpSpPr>
        <a:xfrm>
          <a:off x="0" y="0"/>
          <a:ext cx="0" cy="0"/>
          <a:chOff x="0" y="0"/>
          <a:chExt cx="0" cy="0"/>
        </a:xfrm>
      </p:grpSpPr>
      <p:sp>
        <p:nvSpPr>
          <p:cNvPr id="130" name="Google Shape;130;p29"/>
          <p:cNvSpPr/>
          <p:nvPr/>
        </p:nvSpPr>
        <p:spPr>
          <a:xfrm>
            <a:off x="0" y="76200"/>
            <a:ext cx="9131300" cy="12192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31" name="Google Shape;131;p29" descr="hinh3.png"/>
          <p:cNvPicPr preferRelativeResize="0"/>
          <p:nvPr/>
        </p:nvPicPr>
        <p:blipFill rotWithShape="1">
          <a:blip r:embed="rId2"/>
          <a:srcRect/>
          <a:stretch>
            <a:fillRect/>
          </a:stretch>
        </p:blipFill>
        <p:spPr>
          <a:xfrm>
            <a:off x="0" y="0"/>
            <a:ext cx="9144000" cy="609600"/>
          </a:xfrm>
          <a:prstGeom prst="rect">
            <a:avLst/>
          </a:prstGeom>
          <a:noFill/>
          <a:ln>
            <a:noFill/>
          </a:ln>
        </p:spPr>
      </p:pic>
      <p:pic>
        <p:nvPicPr>
          <p:cNvPr id="132" name="Google Shape;132;p29" descr="Logo_hcmut"/>
          <p:cNvPicPr preferRelativeResize="0"/>
          <p:nvPr/>
        </p:nvPicPr>
        <p:blipFill rotWithShape="1">
          <a:blip r:embed="rId3"/>
          <a:srcRect/>
          <a:stretch>
            <a:fillRect/>
          </a:stretch>
        </p:blipFill>
        <p:spPr>
          <a:xfrm>
            <a:off x="0" y="0"/>
            <a:ext cx="838200" cy="838200"/>
          </a:xfrm>
          <a:prstGeom prst="rect">
            <a:avLst/>
          </a:prstGeom>
          <a:noFill/>
          <a:ln>
            <a:noFill/>
          </a:ln>
          <a:effectLst>
            <a:outerShdw blurRad="50800" dist="50800" dir="5400000" algn="ctr" rotWithShape="0">
              <a:srgbClr val="000000">
                <a:alpha val="20390"/>
              </a:srgbClr>
            </a:outerShdw>
          </a:effectLst>
        </p:spPr>
      </p:pic>
      <p:sp>
        <p:nvSpPr>
          <p:cNvPr id="133" name="Google Shape;133;p29"/>
          <p:cNvSpPr txBox="1"/>
          <p:nvPr/>
        </p:nvSpPr>
        <p:spPr>
          <a:xfrm>
            <a:off x="4114800" y="6597650"/>
            <a:ext cx="914400" cy="336600"/>
          </a:xfrm>
          <a:prstGeom prst="rect">
            <a:avLst/>
          </a:prstGeom>
          <a:noFill/>
          <a:ln>
            <a:noFill/>
          </a:ln>
          <a:effectLst>
            <a:outerShdw blurRad="63500" dist="17960" dir="2700000">
              <a:srgbClr val="853A55"/>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D4805"/>
              </a:buClr>
              <a:buSzPts val="1600"/>
              <a:buFont typeface="Arial" panose="020B0604020202020204"/>
              <a:buNone/>
            </a:pPr>
            <a:r>
              <a:rPr lang="en-US" sz="1600" b="0" i="0" u="none" strike="noStrike" cap="none">
                <a:solidFill>
                  <a:srgbClr val="DD4805"/>
                </a:solidFill>
                <a:latin typeface="Arial" panose="020B0604020202020204"/>
                <a:ea typeface="Arial" panose="020B0604020202020204"/>
                <a:cs typeface="Arial" panose="020B0604020202020204"/>
                <a:sym typeface="Arial" panose="020B0604020202020204"/>
              </a:rPr>
              <a:t>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p29"/>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35" name="Google Shape;135;p29"/>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6" name="Google Shape;136;p29"/>
          <p:cNvSpPr txBox="1"/>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41" name="Shape 141"/>
        <p:cNvGrpSpPr/>
        <p:nvPr/>
      </p:nvGrpSpPr>
      <p:grpSpPr>
        <a:xfrm>
          <a:off x="0" y="0"/>
          <a:ext cx="0" cy="0"/>
          <a:chOff x="0" y="0"/>
          <a:chExt cx="0" cy="0"/>
        </a:xfrm>
      </p:grpSpPr>
      <p:sp>
        <p:nvSpPr>
          <p:cNvPr id="142" name="Google Shape;142;p31"/>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43" name="Google Shape;143;p31" descr="DHBK"/>
          <p:cNvPicPr preferRelativeResize="0"/>
          <p:nvPr/>
        </p:nvPicPr>
        <p:blipFill rotWithShape="1">
          <a:blip r:embed="rId2"/>
          <a:srcRect/>
          <a:stretch>
            <a:fillRect/>
          </a:stretch>
        </p:blipFill>
        <p:spPr>
          <a:xfrm>
            <a:off x="0" y="0"/>
            <a:ext cx="9144000" cy="3937000"/>
          </a:xfrm>
          <a:prstGeom prst="rect">
            <a:avLst/>
          </a:prstGeom>
          <a:noFill/>
          <a:ln>
            <a:noFill/>
          </a:ln>
        </p:spPr>
      </p:pic>
      <p:sp>
        <p:nvSpPr>
          <p:cNvPr id="144" name="Google Shape;144;p31"/>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5" name="Google Shape;145;p31"/>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6" name="Google Shape;146;p31"/>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3"/>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7" name="Google Shape;147;p31"/>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48" name="Google Shape;148;p31" descr="Logo_hcmut"/>
          <p:cNvPicPr preferRelativeResize="0"/>
          <p:nvPr/>
        </p:nvPicPr>
        <p:blipFill rotWithShape="1">
          <a:blip r:embed="rId4"/>
          <a:srcRect/>
          <a:stretch>
            <a:fillRect/>
          </a:stretch>
        </p:blipFill>
        <p:spPr>
          <a:xfrm>
            <a:off x="7581900" y="0"/>
            <a:ext cx="1562100" cy="1562100"/>
          </a:xfrm>
          <a:prstGeom prst="rect">
            <a:avLst/>
          </a:prstGeom>
          <a:noFill/>
          <a:ln>
            <a:noFill/>
          </a:ln>
          <a:effectLst>
            <a:outerShdw blurRad="50800" dist="50800" dir="5400000" algn="ctr" rotWithShape="0">
              <a:srgbClr val="000000">
                <a:alpha val="20390"/>
              </a:srgbClr>
            </a:outerShdw>
          </a:effectLst>
        </p:spPr>
      </p:pic>
      <p:sp>
        <p:nvSpPr>
          <p:cNvPr id="149" name="Google Shape;149;p31"/>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panose="020B0604020202020204"/>
              <a:buNone/>
            </a:pPr>
            <a:r>
              <a:rPr lang="en-US" sz="3200" b="1" i="0" u="none" strike="noStrike" cap="none">
                <a:solidFill>
                  <a:srgbClr val="FF0000"/>
                </a:solidFill>
                <a:latin typeface="Arial" panose="020B0604020202020204"/>
                <a:ea typeface="Arial" panose="020B0604020202020204"/>
                <a:cs typeface="Arial" panose="020B0604020202020204"/>
                <a:sym typeface="Arial" panose="020B0604020202020204"/>
              </a:rPr>
              <a:t>Tầm nhìn-Sứ mạng-Mục tiêu-Nhiệm vụ (VMGO)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0000"/>
              </a:buClr>
              <a:buSzPts val="2800"/>
              <a:buFont typeface="Arial" panose="020B0604020202020204"/>
              <a:buNone/>
            </a:pPr>
            <a:r>
              <a:rPr lang="en-US" sz="2800" b="1" i="0" u="none" strike="noStrike" cap="none">
                <a:solidFill>
                  <a:srgbClr val="FF0000"/>
                </a:solidFill>
                <a:latin typeface="Arial" panose="020B0604020202020204"/>
                <a:ea typeface="Arial" panose="020B0604020202020204"/>
                <a:cs typeface="Arial" panose="020B0604020202020204"/>
                <a:sym typeface="Arial" panose="020B0604020202020204"/>
              </a:rPr>
              <a:t>Bộ môn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 name="Google Shape;150;p31"/>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1" name="Google Shape;151;p31"/>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0"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 name="Google Shape;152;p31"/>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panose="020B0604020202020204"/>
              <a:buNone/>
            </a:pPr>
            <a:r>
              <a:rPr lang="en-US" sz="1800" b="1" i="0" u="none" strike="noStrike" cap="none">
                <a:solidFill>
                  <a:srgbClr val="002060"/>
                </a:solidFill>
                <a:latin typeface="Arial" panose="020B0604020202020204"/>
                <a:ea typeface="Arial" panose="020B0604020202020204"/>
                <a:cs typeface="Arial" panose="020B0604020202020204"/>
                <a:sym typeface="Arial" panose="020B0604020202020204"/>
              </a:rPr>
              <a:t>Hoàng Trang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 name="Google Shape;153;p31"/>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54" name="Google Shape;154;p31"/>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31"/>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55.jpeg"/><Relationship Id="rId1" Type="http://schemas.openxmlformats.org/officeDocument/2006/relationships/image" Target="../media/image54.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6.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59.jpeg"/><Relationship Id="rId1" Type="http://schemas.openxmlformats.org/officeDocument/2006/relationships/image" Target="../media/image58.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60.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image" Target="../media/image6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65.jpeg"/><Relationship Id="rId1" Type="http://schemas.openxmlformats.org/officeDocument/2006/relationships/image" Target="../media/image64.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67.jpeg"/><Relationship Id="rId1" Type="http://schemas.openxmlformats.org/officeDocument/2006/relationships/image" Target="../media/image6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3" name="Text Box 2"/>
          <p:cNvSpPr txBox="1"/>
          <p:nvPr/>
        </p:nvSpPr>
        <p:spPr>
          <a:xfrm>
            <a:off x="815340" y="2103755"/>
            <a:ext cx="7873365" cy="3220085"/>
          </a:xfrm>
          <a:prstGeom prst="rect">
            <a:avLst/>
          </a:prstGeom>
          <a:solidFill>
            <a:schemeClr val="bg1"/>
          </a:solidFill>
        </p:spPr>
        <p:txBody>
          <a:bodyPr wrap="square" rtlCol="0">
            <a:noAutofit/>
          </a:bodyPr>
          <a:p>
            <a:endParaRPr lang="en-US">
              <a:solidFill>
                <a:schemeClr val="bg1"/>
              </a:solidFill>
            </a:endParaRPr>
          </a:p>
        </p:txBody>
      </p:sp>
      <p:sp>
        <p:nvSpPr>
          <p:cNvPr id="4" name="Text Box 3"/>
          <p:cNvSpPr txBox="1"/>
          <p:nvPr/>
        </p:nvSpPr>
        <p:spPr>
          <a:xfrm>
            <a:off x="815340" y="2103755"/>
            <a:ext cx="7873365" cy="4627245"/>
          </a:xfrm>
          <a:prstGeom prst="rect">
            <a:avLst/>
          </a:prstGeom>
          <a:solidFill>
            <a:schemeClr val="bg1"/>
          </a:solidFill>
        </p:spPr>
        <p:txBody>
          <a:bodyPr wrap="square" rtlCol="0">
            <a:noAutofit/>
          </a:bodyPr>
          <a:p>
            <a:endParaRPr lang="en-US">
              <a:solidFill>
                <a:schemeClr val="bg1"/>
              </a:solidFill>
            </a:endParaRPr>
          </a:p>
        </p:txBody>
      </p:sp>
      <p:sp>
        <p:nvSpPr>
          <p:cNvPr id="5" name="Text Box 4"/>
          <p:cNvSpPr txBox="1"/>
          <p:nvPr/>
        </p:nvSpPr>
        <p:spPr>
          <a:xfrm>
            <a:off x="2046605" y="1922780"/>
            <a:ext cx="5050790" cy="829945"/>
          </a:xfrm>
          <a:prstGeom prst="rect">
            <a:avLst/>
          </a:prstGeom>
          <a:noFill/>
        </p:spPr>
        <p:txBody>
          <a:bodyPr wrap="square" rtlCol="0">
            <a:spAutoFit/>
          </a:bodyPr>
          <a:p>
            <a:pPr algn="ctr"/>
            <a:r>
              <a:rPr lang="vi-VN" altLang="en-US" sz="2400" b="1"/>
              <a:t>BÁO CÁO BÀI TẬP LỚN MÔN </a:t>
            </a:r>
            <a:endParaRPr lang="vi-VN" altLang="en-US" sz="2400" b="1"/>
          </a:p>
          <a:p>
            <a:pPr algn="ctr"/>
            <a:r>
              <a:rPr lang="vi-VN" altLang="en-US" sz="2400" b="1"/>
              <a:t>ĐIỆN TỬ ỨNG DỤNG</a:t>
            </a:r>
            <a:endParaRPr lang="vi-VN" altLang="en-US" sz="2400" b="1"/>
          </a:p>
        </p:txBody>
      </p:sp>
      <p:sp>
        <p:nvSpPr>
          <p:cNvPr id="8" name="Text Box 7"/>
          <p:cNvSpPr txBox="1"/>
          <p:nvPr/>
        </p:nvSpPr>
        <p:spPr>
          <a:xfrm>
            <a:off x="600710" y="3249295"/>
            <a:ext cx="7837805" cy="706755"/>
          </a:xfrm>
          <a:prstGeom prst="rect">
            <a:avLst/>
          </a:prstGeom>
          <a:noFill/>
        </p:spPr>
        <p:txBody>
          <a:bodyPr wrap="square" rtlCol="0">
            <a:spAutoFit/>
          </a:bodyPr>
          <a:p>
            <a:pPr algn="ctr"/>
            <a:r>
              <a:rPr lang="vi-VN" altLang="en-US" sz="3600" b="1"/>
              <a:t>MẠCH ĐO KHỐI </a:t>
            </a:r>
            <a:r>
              <a:rPr lang="vi-VN" altLang="en-US" sz="4000" b="1"/>
              <a:t>LƯỢNG </a:t>
            </a:r>
            <a:r>
              <a:rPr lang="vi-VN" altLang="en-US" sz="3600" b="1"/>
              <a:t>TIỂU LY</a:t>
            </a:r>
            <a:endParaRPr lang="vi-VN" altLang="en-US" sz="3600" b="1"/>
          </a:p>
        </p:txBody>
      </p:sp>
      <p:sp>
        <p:nvSpPr>
          <p:cNvPr id="9" name="Text Box 8"/>
          <p:cNvSpPr txBox="1"/>
          <p:nvPr/>
        </p:nvSpPr>
        <p:spPr>
          <a:xfrm>
            <a:off x="5313045" y="5735955"/>
            <a:ext cx="3375660" cy="583565"/>
          </a:xfrm>
          <a:prstGeom prst="rect">
            <a:avLst/>
          </a:prstGeom>
          <a:noFill/>
        </p:spPr>
        <p:txBody>
          <a:bodyPr wrap="square" rtlCol="0">
            <a:spAutoFit/>
          </a:bodyPr>
          <a:p>
            <a:pPr algn="l"/>
            <a:r>
              <a:rPr lang="vi-VN" altLang="en-US" sz="1600" b="1"/>
              <a:t>GVHD: ThS. Nguyễn Trung Hiếu</a:t>
            </a:r>
            <a:endParaRPr lang="vi-VN" altLang="en-US" sz="1600" b="1"/>
          </a:p>
          <a:p>
            <a:pPr algn="l"/>
            <a:r>
              <a:rPr lang="vi-VN" altLang="en-US" sz="1600" b="1"/>
              <a:t>Nhóm: 17</a:t>
            </a:r>
            <a:endParaRPr lang="vi-VN" altLang="en-US" sz="16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Khuếch đại tín hiệu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010920" y="2021205"/>
            <a:ext cx="7122160" cy="40087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V_I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converter</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Mô phỏng với m = 0kg và m = 1kg</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67005" y="2834005"/>
            <a:ext cx="4337685" cy="3293745"/>
          </a:xfrm>
          <a:prstGeom prst="rect">
            <a:avLst/>
          </a:prstGeom>
        </p:spPr>
      </p:pic>
      <p:pic>
        <p:nvPicPr>
          <p:cNvPr id="3" name="Picture 2"/>
          <p:cNvPicPr>
            <a:picLocks noChangeAspect="1"/>
          </p:cNvPicPr>
          <p:nvPr/>
        </p:nvPicPr>
        <p:blipFill>
          <a:blip r:embed="rId2"/>
          <a:stretch>
            <a:fillRect/>
          </a:stretch>
        </p:blipFill>
        <p:spPr>
          <a:xfrm>
            <a:off x="4637405" y="2833370"/>
            <a:ext cx="4394835" cy="32943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090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dòng</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 dòng 4-20mA bằng cách chuyển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dòng thành áp qua một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 trở</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Rshunt. Sau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 áp trên trở vào bộ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vi sai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ra áp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Tại m = </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1kg</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79730" y="3508375"/>
            <a:ext cx="8128000" cy="26041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090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dòng</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 dòng 4-20mA bằng cách chuyển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dòng thành áp qua một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 trở</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Rshunt. Sau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 áp trên trở vào bộ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vi sai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ra áp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Tại m = </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0kg</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03530" y="3546475"/>
            <a:ext cx="8280400" cy="2499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bù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nhiệt</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Trên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thuyết, cảm biến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thiết kế khi nó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tham chiếu trong</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môi tr</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thiết kế nhất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ịnh, khi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tính chính xác của cảm biến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sẽ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úng</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ng chỉ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ối với tại môi tr</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mà nó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sản xuất. Trong thực tế, cảm biến sẽ</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dùng ở những môi tr</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khác nhau, cụ thể với load cell khi xem xét về vấn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ề</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nhiệt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ộ nó sẽ có những sai số theo 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datasheet mô tả.</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3" name="Picture 2"/>
          <p:cNvPicPr>
            <a:picLocks noChangeAspect="1"/>
          </p:cNvPicPr>
          <p:nvPr/>
        </p:nvPicPr>
        <p:blipFill>
          <a:blip r:embed="rId1"/>
          <a:stretch>
            <a:fillRect/>
          </a:stretch>
        </p:blipFill>
        <p:spPr>
          <a:xfrm>
            <a:off x="2112645" y="3423285"/>
            <a:ext cx="4661535" cy="30695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Giả sử bù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nhiệt</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Thêm điện áp giả định vào để làm offset do nhiệt gây </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ra</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26390" y="2712720"/>
            <a:ext cx="4076700" cy="2481580"/>
          </a:xfrm>
          <a:prstGeom prst="rect">
            <a:avLst/>
          </a:prstGeom>
        </p:spPr>
      </p:pic>
      <p:pic>
        <p:nvPicPr>
          <p:cNvPr id="5" name="Picture 4"/>
          <p:cNvPicPr>
            <a:picLocks noChangeAspect="1"/>
          </p:cNvPicPr>
          <p:nvPr/>
        </p:nvPicPr>
        <p:blipFill>
          <a:blip r:embed="rId2"/>
          <a:stretch>
            <a:fillRect/>
          </a:stretch>
        </p:blipFill>
        <p:spPr>
          <a:xfrm>
            <a:off x="4653280" y="2602230"/>
            <a:ext cx="4297680" cy="2592070"/>
          </a:xfrm>
          <a:prstGeom prst="rect">
            <a:avLst/>
          </a:prstGeom>
        </p:spPr>
      </p:pic>
      <p:sp>
        <p:nvSpPr>
          <p:cNvPr id="6" name="Text Box 5"/>
          <p:cNvSpPr txBox="1"/>
          <p:nvPr/>
        </p:nvSpPr>
        <p:spPr>
          <a:xfrm>
            <a:off x="2171700" y="5361940"/>
            <a:ext cx="935990" cy="306705"/>
          </a:xfrm>
          <a:prstGeom prst="rect">
            <a:avLst/>
          </a:prstGeom>
          <a:noFill/>
        </p:spPr>
        <p:txBody>
          <a:bodyPr wrap="square" rtlCol="0">
            <a:spAutoFit/>
          </a:bodyPr>
          <a:p>
            <a:r>
              <a:rPr lang="vi-VN" altLang="en-US"/>
              <a:t>Tại 50 °</a:t>
            </a:r>
            <a:r>
              <a:rPr lang="vi-VN" altLang="en-US"/>
              <a:t>C</a:t>
            </a:r>
            <a:endParaRPr lang="vi-VN" altLang="en-US"/>
          </a:p>
        </p:txBody>
      </p:sp>
      <p:sp>
        <p:nvSpPr>
          <p:cNvPr id="7" name="Text Box 6"/>
          <p:cNvSpPr txBox="1"/>
          <p:nvPr/>
        </p:nvSpPr>
        <p:spPr>
          <a:xfrm>
            <a:off x="6430645" y="5361940"/>
            <a:ext cx="1036955" cy="306705"/>
          </a:xfrm>
          <a:prstGeom prst="rect">
            <a:avLst/>
          </a:prstGeom>
          <a:noFill/>
        </p:spPr>
        <p:txBody>
          <a:bodyPr wrap="square" rtlCol="0">
            <a:spAutoFit/>
          </a:bodyPr>
          <a:p>
            <a:r>
              <a:rPr lang="vi-VN" altLang="en-US"/>
              <a:t>Tại </a:t>
            </a:r>
            <a:r>
              <a:rPr lang="vi-VN" altLang="en-US"/>
              <a:t>100 °</a:t>
            </a:r>
            <a:r>
              <a:rPr lang="vi-VN" altLang="en-US"/>
              <a:t>C</a:t>
            </a:r>
            <a:endParaRPr lang="vi-V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1259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cân bằng ( bù nhiệt và cân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chỉnh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Sử dụng OP07CS8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làm mạch cộng tín hiệu bù nhiệt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ộ và tín hiệu cân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chỉnh offset thủ công. </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066800" y="2989580"/>
            <a:ext cx="7010400" cy="32461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3198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P</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hần mềm NI Multisim không có bộ ADC 19 bits nên ta cần thiết kế lại</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bằng cách kết hợp các bộ ADC 16 bits có sẵn trong phần mềm. Để mô phỏng bộ</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ADC 19 bits trên NI Multisim ta sử dụng phương pháp cộng song song nhiều ngõ</a:t>
            </a:r>
            <a:r>
              <a:rPr lang="vi-V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ra của các bộ ADC với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bộ ADC 16 bits có thể tạo ra 65536 (</a:t>
            </a:r>
            <a:r>
              <a:rPr lang="en-US" altLang="vi-VN" sz="1800">
                <a:sym typeface="Arial" panose="020B0604020202020204"/>
              </a:rPr>
              <a:t>2</a:t>
            </a:r>
            <a:r>
              <a:rPr lang="en-US" altLang="en-US" sz="1800" baseline="30000">
                <a:sym typeface="Arial" panose="020B0604020202020204"/>
              </a:rPr>
              <a:t>16</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mức tín hiệu khác nhau, với</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yêu cầu của bài này thì ta cần tối thiểu 500000 mức tín hiệu,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ă</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ng thêm 3 bits</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ủ 19 bits thì ta cần xếp chồng 8 bộ ADC 16 bits lên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Số mức biểu diễn </a:t>
            </a:r>
            <a:r>
              <a:rPr lang="en-US" altLang="vi-VN" sz="1800" i="0" u="none" strike="noStrike" cap="none">
                <a:solidFill>
                  <a:srgbClr val="000000"/>
                </a:solidFill>
                <a:latin typeface="Arial" panose="020B0604020202020204"/>
                <a:ea typeface="Arial" panose="020B0604020202020204"/>
                <a:cs typeface="Arial" panose="020B0604020202020204"/>
                <a:sym typeface="Arial" panose="020B0604020202020204"/>
              </a:rPr>
              <a:t>2</a:t>
            </a:r>
            <a:r>
              <a:rPr lang="en-US" altLang="en-US" sz="180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16</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 2</a:t>
            </a:r>
            <a:r>
              <a:rPr lang="en-US" altLang="en-US" sz="180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3</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 65535 × 8 = 524288 (mức)</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5414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 với 8 bộ ADC thì ta cần 8 khoảng Vref , mỗi bộ ADC sẽ phụ</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trách phát hiện sự thay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tín hiệu trong từng khoảng,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làm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iều này thì</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ta cần chia tầm toàn thang ban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ầu R = 2.65V lớn thành 8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oạn nhỏ bằng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và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ặt tên cho mỗi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oạn là Rn: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vậy ta sẽ có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các khoảng Vref bằng nhau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 với từng bộ</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sau:</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1 có khoảng Vref là: [0.65 − 0.98125]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2 có khoảng Vref là: [0.98125 − 1.3125]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3 có khoảng Vref là: [1.3125 − 1.64375]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4 có khoảng Vref là: [1.64375 − 1.975]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5 có khoảng Vref là: [1.975 − 2.30625]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6 có khoảng Vref là: [2.30625 − 2.6375]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7 có khoảng Vref là: [2.6375 − 2.96875]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8 có khoảng Vref là: [2.96875 − 3.3]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3077845" y="3109595"/>
            <a:ext cx="2988945" cy="7562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Khi có tín hiệu Analog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 vào bộ ADC, tín hiệu này sẽ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 qua tất cả bộ, bên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trong mỗi bộ ADC sẽ thực hiện so sánh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ỡng tín hiệu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ầu vào này với khoảng</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Vref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 và biến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tín hiệu tại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ra</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số công thức tính toán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3549650" y="3429000"/>
            <a:ext cx="1990725" cy="771525"/>
          </a:xfrm>
          <a:prstGeom prst="rect">
            <a:avLst/>
          </a:prstGeom>
        </p:spPr>
      </p:pic>
      <p:pic>
        <p:nvPicPr>
          <p:cNvPr id="3" name="Picture 2"/>
          <p:cNvPicPr>
            <a:picLocks noChangeAspect="1"/>
          </p:cNvPicPr>
          <p:nvPr/>
        </p:nvPicPr>
        <p:blipFill>
          <a:blip r:embed="rId2"/>
          <a:stretch>
            <a:fillRect/>
          </a:stretch>
        </p:blipFill>
        <p:spPr>
          <a:xfrm>
            <a:off x="3232150" y="4431665"/>
            <a:ext cx="2857500" cy="676275"/>
          </a:xfrm>
          <a:prstGeom prst="rect">
            <a:avLst/>
          </a:prstGeom>
        </p:spPr>
      </p:pic>
      <p:pic>
        <p:nvPicPr>
          <p:cNvPr id="5" name="Picture 4"/>
          <p:cNvPicPr>
            <a:picLocks noChangeAspect="1"/>
          </p:cNvPicPr>
          <p:nvPr/>
        </p:nvPicPr>
        <p:blipFill>
          <a:blip r:embed="rId3"/>
          <a:stretch>
            <a:fillRect/>
          </a:stretch>
        </p:blipFill>
        <p:spPr>
          <a:xfrm>
            <a:off x="3500120" y="5338445"/>
            <a:ext cx="2143125" cy="723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g35e61bbfb93_8_0"/>
          <p:cNvSpPr txBox="1"/>
          <p:nvPr>
            <p:ph type="title"/>
          </p:nvPr>
        </p:nvSpPr>
        <p:spPr>
          <a:xfrm>
            <a:off x="685800" y="274638"/>
            <a:ext cx="8001000" cy="716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vi-VN" b="1">
                <a:solidFill>
                  <a:schemeClr val="bg2">
                    <a:lumMod val="60000"/>
                    <a:lumOff val="40000"/>
                  </a:schemeClr>
                </a:solidFill>
                <a:sym typeface="+mn-ea"/>
              </a:rPr>
              <a:t>Nhóm 17</a:t>
            </a:r>
            <a:endParaRPr lang="vi-VN" b="1">
              <a:solidFill>
                <a:schemeClr val="bg2">
                  <a:lumMod val="60000"/>
                  <a:lumOff val="40000"/>
                </a:schemeClr>
              </a:solidFill>
            </a:endParaRPr>
          </a:p>
        </p:txBody>
      </p:sp>
      <p:sp>
        <p:nvSpPr>
          <p:cNvPr id="180" name="Google Shape;180;g35e61bbfb93_8_0"/>
          <p:cNvSpPr txBox="1"/>
          <p:nvPr>
            <p:ph type="body" idx="1"/>
          </p:nvPr>
        </p:nvSpPr>
        <p:spPr>
          <a:xfrm>
            <a:off x="685800" y="990600"/>
            <a:ext cx="8001000" cy="5135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lang="vi-VN" b="1">
              <a:solidFill>
                <a:schemeClr val="bg2">
                  <a:lumMod val="60000"/>
                  <a:lumOff val="40000"/>
                </a:schemeClr>
              </a:solidFill>
            </a:endParaRPr>
          </a:p>
        </p:txBody>
      </p:sp>
      <p:sp>
        <p:nvSpPr>
          <p:cNvPr id="181" name="Google Shape;181;g35e61bbfb93_8_0"/>
          <p:cNvSpPr txBox="1"/>
          <p:nvPr>
            <p:ph type="sldNum" idx="12"/>
          </p:nvPr>
        </p:nvSpPr>
        <p:spPr>
          <a:xfrm>
            <a:off x="7010400" y="64928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Arial" panose="020B0604020202020204"/>
              <a:buNone/>
            </a:pPr>
            <a:fld id="{00000000-1234-1234-1234-123412341234}" type="slidenum">
              <a:rPr lang="en-US"/>
            </a:fld>
            <a:endParaRPr lang="en-US"/>
          </a:p>
        </p:txBody>
      </p:sp>
      <p:graphicFrame>
        <p:nvGraphicFramePr>
          <p:cNvPr id="2" name="Table 1"/>
          <p:cNvGraphicFramePr/>
          <p:nvPr>
            <p:custDataLst>
              <p:tags r:id="rId1"/>
            </p:custDataLst>
          </p:nvPr>
        </p:nvGraphicFramePr>
        <p:xfrm>
          <a:off x="1372235" y="2435225"/>
          <a:ext cx="6399530" cy="2419985"/>
        </p:xfrm>
        <a:graphic>
          <a:graphicData uri="http://schemas.openxmlformats.org/drawingml/2006/table">
            <a:tbl>
              <a:tblPr firstRow="1" bandRow="1">
                <a:tableStyleId>{5C22544A-7EE6-4342-B048-85BDC9FD1C3A}</a:tableStyleId>
              </a:tblPr>
              <a:tblGrid>
                <a:gridCol w="3199765"/>
                <a:gridCol w="3199765"/>
              </a:tblGrid>
              <a:tr h="563880">
                <a:tc>
                  <a:txBody>
                    <a:bodyPr/>
                    <a:p>
                      <a:pPr algn="ctr">
                        <a:buNone/>
                      </a:pPr>
                      <a:r>
                        <a:rPr lang="vi-VN" altLang="en-US" sz="1800"/>
                        <a:t>Sinh viên thực hiện</a:t>
                      </a:r>
                      <a:endParaRPr lang="vi-VN" altLang="en-US" sz="1800"/>
                    </a:p>
                  </a:txBody>
                  <a:tcPr/>
                </a:tc>
                <a:tc>
                  <a:txBody>
                    <a:bodyPr/>
                    <a:p>
                      <a:pPr algn="ctr">
                        <a:buNone/>
                      </a:pPr>
                      <a:r>
                        <a:rPr lang="vi-VN" altLang="en-US" sz="1800"/>
                        <a:t>Mã số sinh viên</a:t>
                      </a:r>
                      <a:endParaRPr lang="vi-VN" altLang="en-US" sz="1800"/>
                    </a:p>
                  </a:txBody>
                  <a:tcPr/>
                </a:tc>
              </a:tr>
              <a:tr h="591185">
                <a:tc>
                  <a:txBody>
                    <a:bodyPr/>
                    <a:p>
                      <a:pPr algn="ctr">
                        <a:buNone/>
                      </a:pPr>
                      <a:r>
                        <a:rPr lang="en-US" altLang="en-US" sz="1800"/>
                        <a:t>Ve Samy </a:t>
                      </a:r>
                      <a:endParaRPr lang="en-US" altLang="en-US" sz="1800"/>
                    </a:p>
                  </a:txBody>
                  <a:tcPr/>
                </a:tc>
                <a:tc>
                  <a:txBody>
                    <a:bodyPr/>
                    <a:p>
                      <a:pPr algn="ctr">
                        <a:buNone/>
                      </a:pPr>
                      <a:r>
                        <a:rPr lang="en-US" altLang="en-US" sz="1800">
                          <a:sym typeface="+mn-ea"/>
                        </a:rPr>
                        <a:t>2212901</a:t>
                      </a:r>
                      <a:endParaRPr lang="en-US" altLang="en-US" sz="1800">
                        <a:sym typeface="+mn-ea"/>
                      </a:endParaRPr>
                    </a:p>
                  </a:txBody>
                  <a:tcPr/>
                </a:tc>
              </a:tr>
              <a:tr h="624840">
                <a:tc>
                  <a:txBody>
                    <a:bodyPr/>
                    <a:p>
                      <a:pPr algn="ctr">
                        <a:buNone/>
                      </a:pPr>
                      <a:r>
                        <a:rPr lang="en-US" altLang="en-US" sz="1800">
                          <a:sym typeface="+mn-ea"/>
                        </a:rPr>
                        <a:t>Nguyễn Xuân Phát </a:t>
                      </a:r>
                      <a:endParaRPr lang="en-US" altLang="en-US" sz="1800"/>
                    </a:p>
                  </a:txBody>
                  <a:tcPr/>
                </a:tc>
                <a:tc>
                  <a:txBody>
                    <a:bodyPr/>
                    <a:p>
                      <a:pPr algn="ctr">
                        <a:buNone/>
                      </a:pPr>
                      <a:r>
                        <a:rPr lang="en-US" altLang="en-US" sz="1800">
                          <a:sym typeface="+mn-ea"/>
                        </a:rPr>
                        <a:t>2212529</a:t>
                      </a:r>
                      <a:endParaRPr lang="en-US" altLang="en-US" sz="1800">
                        <a:sym typeface="+mn-ea"/>
                      </a:endParaRPr>
                    </a:p>
                  </a:txBody>
                  <a:tcPr/>
                </a:tc>
              </a:tr>
              <a:tr h="577850">
                <a:tc>
                  <a:txBody>
                    <a:bodyPr/>
                    <a:p>
                      <a:pPr algn="ctr">
                        <a:buNone/>
                      </a:pPr>
                      <a:r>
                        <a:rPr lang="en-US" altLang="en-US" sz="1800">
                          <a:sym typeface="+mn-ea"/>
                        </a:rPr>
                        <a:t>Nguyễn Thanh Duy</a:t>
                      </a:r>
                      <a:endParaRPr lang="en-US" altLang="en-US" sz="1800">
                        <a:sym typeface="+mn-ea"/>
                      </a:endParaRPr>
                    </a:p>
                  </a:txBody>
                  <a:tcPr/>
                </a:tc>
                <a:tc>
                  <a:txBody>
                    <a:bodyPr/>
                    <a:p>
                      <a:pPr algn="ctr">
                        <a:buNone/>
                      </a:pPr>
                      <a:r>
                        <a:rPr lang="en-US" altLang="en-US" sz="1800">
                          <a:sym typeface="+mn-ea"/>
                        </a:rPr>
                        <a:t>2210527</a:t>
                      </a:r>
                      <a:endParaRPr lang="en-US" altLang="en-US" sz="1800"/>
                    </a:p>
                    <a:p>
                      <a:pPr algn="ctr">
                        <a:buNone/>
                      </a:pPr>
                      <a:endParaRPr lang="en-US" altLang="en-US" sz="1800"/>
                    </a:p>
                  </a:txBody>
                  <a:tcPr/>
                </a:tc>
              </a:tr>
            </a:tbl>
          </a:graphicData>
        </a:graphic>
      </p:graphicFrame>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39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Ví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dụ</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Text Box 5"/>
          <p:cNvSpPr txBox="1"/>
          <p:nvPr/>
        </p:nvSpPr>
        <p:spPr>
          <a:xfrm>
            <a:off x="4778375" y="2097405"/>
            <a:ext cx="4098290" cy="3107690"/>
          </a:xfrm>
          <a:prstGeom prst="rect">
            <a:avLst/>
          </a:prstGeom>
          <a:noFill/>
        </p:spPr>
        <p:txBody>
          <a:bodyPr wrap="square" rtlCol="0">
            <a:spAutoFit/>
          </a:bodyPr>
          <a:p>
            <a:r>
              <a:rPr lang="en-US"/>
              <a:t>V</a:t>
            </a:r>
            <a:r>
              <a:rPr lang="vi-VN" altLang="en-US"/>
              <a:t>í dụ tại m = 0.5kg, điện áp ngõ ra thu được khi mô phỏng là 1.98V, sử dụng 1.98V để giả sử ngõ vào cho bộ mô phỏng </a:t>
            </a:r>
            <a:r>
              <a:rPr lang="vi-VN" altLang="en-US"/>
              <a:t>ADC</a:t>
            </a:r>
            <a:endParaRPr lang="vi-VN" altLang="en-US"/>
          </a:p>
          <a:p>
            <a:endParaRPr lang="vi-VN" altLang="en-US"/>
          </a:p>
          <a:p>
            <a:r>
              <a:rPr lang="vi-VN" altLang="en-US"/>
              <a:t>Ngõ ra có giá trị là </a:t>
            </a:r>
            <a:r>
              <a:rPr lang="vi-VN" altLang="en-US"/>
              <a:t>267965</a:t>
            </a:r>
            <a:endParaRPr lang="vi-VN" altLang="en-US"/>
          </a:p>
          <a:p>
            <a:endParaRPr lang="vi-VN" altLang="en-US"/>
          </a:p>
          <a:p>
            <a:endParaRPr lang="vi-VN" altLang="en-US"/>
          </a:p>
          <a:p>
            <a:endParaRPr lang="vi-VN" altLang="en-US"/>
          </a:p>
          <a:p>
            <a:endParaRPr lang="vi-VN" altLang="en-US"/>
          </a:p>
          <a:p>
            <a:r>
              <a:rPr lang="vi-VN" altLang="en-US"/>
              <a:t>Đ</a:t>
            </a:r>
            <a:r>
              <a:rPr lang="en-US" altLang="en-US"/>
              <a:t>ổi tín hiệu này về giá trị khối l</a:t>
            </a:r>
            <a:r>
              <a:rPr lang="en-US" altLang="en-US"/>
              <a:t>ư</a:t>
            </a:r>
            <a:r>
              <a:rPr lang="en-US" altLang="en-US"/>
              <a:t>ợng ta cần </a:t>
            </a:r>
            <a:r>
              <a:rPr lang="en-US" altLang="en-US"/>
              <a:t>đư</a:t>
            </a:r>
            <a:r>
              <a:rPr lang="en-US" altLang="en-US"/>
              <a:t>a về giá trị </a:t>
            </a:r>
            <a:r>
              <a:rPr lang="en-US" altLang="en-US"/>
              <a:t>đ</a:t>
            </a:r>
            <a:r>
              <a:rPr lang="en-US" altLang="en-US"/>
              <a:t>iện áp t</a:t>
            </a:r>
            <a:r>
              <a:rPr lang="en-US" altLang="en-US"/>
              <a:t>ư</a:t>
            </a:r>
            <a:r>
              <a:rPr lang="en-US" altLang="en-US"/>
              <a:t>ơng ứng và dùng công thức </a:t>
            </a:r>
            <a:r>
              <a:rPr lang="en-US" altLang="en-US"/>
              <a:t>đ</a:t>
            </a:r>
            <a:r>
              <a:rPr lang="en-US" altLang="en-US"/>
              <a:t>ể </a:t>
            </a:r>
            <a:r>
              <a:rPr lang="en-US" altLang="en-US"/>
              <a:t>đư</a:t>
            </a:r>
            <a:r>
              <a:rPr lang="en-US" altLang="en-US"/>
              <a:t>a về giá trị khối l</a:t>
            </a:r>
            <a:r>
              <a:rPr lang="en-US" altLang="en-US"/>
              <a:t>ư</a:t>
            </a:r>
            <a:r>
              <a:rPr lang="en-US" altLang="en-US"/>
              <a:t>ợng cụ thể:</a:t>
            </a:r>
            <a:endParaRPr lang="en-US" altLang="en-US"/>
          </a:p>
          <a:p>
            <a:endParaRPr lang="vi-VN" altLang="en-US"/>
          </a:p>
          <a:p>
            <a:endParaRPr lang="vi-VN" altLang="en-US"/>
          </a:p>
        </p:txBody>
      </p:sp>
      <p:pic>
        <p:nvPicPr>
          <p:cNvPr id="7" name="Picture 6"/>
          <p:cNvPicPr>
            <a:picLocks noChangeAspect="1"/>
          </p:cNvPicPr>
          <p:nvPr/>
        </p:nvPicPr>
        <p:blipFill>
          <a:blip r:embed="rId1"/>
          <a:stretch>
            <a:fillRect/>
          </a:stretch>
        </p:blipFill>
        <p:spPr>
          <a:xfrm>
            <a:off x="438150" y="2303145"/>
            <a:ext cx="4133850" cy="3096260"/>
          </a:xfrm>
          <a:prstGeom prst="rect">
            <a:avLst/>
          </a:prstGeom>
        </p:spPr>
      </p:pic>
      <p:pic>
        <p:nvPicPr>
          <p:cNvPr id="8" name="Picture 7"/>
          <p:cNvPicPr>
            <a:picLocks noChangeAspect="1"/>
          </p:cNvPicPr>
          <p:nvPr/>
        </p:nvPicPr>
        <p:blipFill>
          <a:blip r:embed="rId2"/>
          <a:stretch>
            <a:fillRect/>
          </a:stretch>
        </p:blipFill>
        <p:spPr>
          <a:xfrm>
            <a:off x="4778375" y="3286125"/>
            <a:ext cx="3863975" cy="540385"/>
          </a:xfrm>
          <a:prstGeom prst="rect">
            <a:avLst/>
          </a:prstGeom>
        </p:spPr>
      </p:pic>
      <p:pic>
        <p:nvPicPr>
          <p:cNvPr id="9" name="Picture 8"/>
          <p:cNvPicPr>
            <a:picLocks noChangeAspect="1"/>
          </p:cNvPicPr>
          <p:nvPr/>
        </p:nvPicPr>
        <p:blipFill>
          <a:blip r:embed="rId3"/>
          <a:stretch>
            <a:fillRect/>
          </a:stretch>
        </p:blipFill>
        <p:spPr>
          <a:xfrm>
            <a:off x="4778375" y="4732655"/>
            <a:ext cx="3589655" cy="532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728345" y="1752600"/>
            <a:ext cx="7687310" cy="4680585"/>
          </a:xfrm>
          <a:prstGeom prst="rect">
            <a:avLst/>
          </a:prstGeom>
        </p:spPr>
      </p:pic>
      <p:sp>
        <p:nvSpPr>
          <p:cNvPr id="6" name="Text Box 5"/>
          <p:cNvSpPr txBox="1"/>
          <p:nvPr/>
        </p:nvSpPr>
        <p:spPr>
          <a:xfrm>
            <a:off x="2850515" y="6492875"/>
            <a:ext cx="3443605" cy="306705"/>
          </a:xfrm>
          <a:prstGeom prst="rect">
            <a:avLst/>
          </a:prstGeom>
          <a:noFill/>
        </p:spPr>
        <p:txBody>
          <a:bodyPr wrap="square" rtlCol="0">
            <a:spAutoFit/>
          </a:bodyPr>
          <a:p>
            <a:r>
              <a:rPr lang="vi-VN" altLang="en-US"/>
              <a:t>Mô </a:t>
            </a:r>
            <a:r>
              <a:rPr lang="en-US" altLang="en-US"/>
              <a:t>phỏng với giá trị 0Kg ở nhiệt </a:t>
            </a:r>
            <a:r>
              <a:rPr lang="en-US" altLang="en-US"/>
              <a:t>đ</a:t>
            </a:r>
            <a:r>
              <a:rPr lang="en-US" altLang="en-US"/>
              <a:t>ộ 0</a:t>
            </a:r>
            <a:r>
              <a:rPr lang="en-US" altLang="en-US"/>
              <a:t>°</a:t>
            </a:r>
            <a:r>
              <a:rPr lang="en-US" altLang="en-US"/>
              <a:t>C</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Text Box 5"/>
          <p:cNvSpPr txBox="1"/>
          <p:nvPr/>
        </p:nvSpPr>
        <p:spPr>
          <a:xfrm>
            <a:off x="2850515" y="6492875"/>
            <a:ext cx="3443605" cy="306705"/>
          </a:xfrm>
          <a:prstGeom prst="rect">
            <a:avLst/>
          </a:prstGeom>
          <a:noFill/>
        </p:spPr>
        <p:txBody>
          <a:bodyPr wrap="square" rtlCol="0">
            <a:spAutoFit/>
          </a:bodyPr>
          <a:p>
            <a:r>
              <a:rPr lang="vi-VN" altLang="en-US"/>
              <a:t>Mô </a:t>
            </a:r>
            <a:r>
              <a:rPr lang="en-US" altLang="en-US"/>
              <a:t>phỏng với giá trị </a:t>
            </a:r>
            <a:r>
              <a:rPr lang="vi-VN" altLang="en-US"/>
              <a:t>1</a:t>
            </a:r>
            <a:r>
              <a:rPr lang="en-US" altLang="en-US"/>
              <a:t>Kg ở nhiệt </a:t>
            </a:r>
            <a:r>
              <a:rPr lang="en-US" altLang="en-US"/>
              <a:t>đ</a:t>
            </a:r>
            <a:r>
              <a:rPr lang="en-US" altLang="en-US"/>
              <a:t>ộ 0</a:t>
            </a:r>
            <a:r>
              <a:rPr lang="en-US" altLang="en-US"/>
              <a:t>°</a:t>
            </a:r>
            <a:r>
              <a:rPr lang="en-US" altLang="en-US"/>
              <a:t>C</a:t>
            </a:r>
            <a:endParaRPr lang="en-US" altLang="en-US"/>
          </a:p>
        </p:txBody>
      </p:sp>
      <p:pic>
        <p:nvPicPr>
          <p:cNvPr id="2" name="Picture 1"/>
          <p:cNvPicPr>
            <a:picLocks noChangeAspect="1"/>
          </p:cNvPicPr>
          <p:nvPr/>
        </p:nvPicPr>
        <p:blipFill>
          <a:blip r:embed="rId1"/>
          <a:stretch>
            <a:fillRect/>
          </a:stretch>
        </p:blipFill>
        <p:spPr>
          <a:xfrm>
            <a:off x="673100" y="1724660"/>
            <a:ext cx="7694930" cy="47085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Tổng quan mô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phỏng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52400" y="2228850"/>
            <a:ext cx="8839200" cy="307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1" name="Picture 0"/>
          <p:cNvPicPr>
            <a:picLocks noChangeAspect="1"/>
          </p:cNvPicPr>
          <p:nvPr/>
        </p:nvPicPr>
        <p:blipFill>
          <a:blip r:embed="rId1"/>
          <a:stretch>
            <a:fillRect/>
          </a:stretch>
        </p:blipFill>
        <p:spPr>
          <a:xfrm>
            <a:off x="1831975" y="1135380"/>
            <a:ext cx="5480050" cy="55086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Thống kê kết quả mô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phỏng</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240030" y="1679575"/>
            <a:ext cx="4234815" cy="2352040"/>
          </a:xfrm>
          <a:prstGeom prst="rect">
            <a:avLst/>
          </a:prstGeom>
        </p:spPr>
      </p:pic>
      <p:pic>
        <p:nvPicPr>
          <p:cNvPr id="3" name="Picture 2"/>
          <p:cNvPicPr>
            <a:picLocks noChangeAspect="1"/>
          </p:cNvPicPr>
          <p:nvPr/>
        </p:nvPicPr>
        <p:blipFill>
          <a:blip r:embed="rId2"/>
          <a:stretch>
            <a:fillRect/>
          </a:stretch>
        </p:blipFill>
        <p:spPr>
          <a:xfrm>
            <a:off x="4566920" y="1679575"/>
            <a:ext cx="4311015" cy="2249170"/>
          </a:xfrm>
          <a:prstGeom prst="rect">
            <a:avLst/>
          </a:prstGeom>
        </p:spPr>
      </p:pic>
      <p:pic>
        <p:nvPicPr>
          <p:cNvPr id="5" name="Picture 4"/>
          <p:cNvPicPr>
            <a:picLocks noChangeAspect="1"/>
          </p:cNvPicPr>
          <p:nvPr/>
        </p:nvPicPr>
        <p:blipFill>
          <a:blip r:embed="rId3"/>
          <a:stretch>
            <a:fillRect/>
          </a:stretch>
        </p:blipFill>
        <p:spPr>
          <a:xfrm>
            <a:off x="171450" y="4311015"/>
            <a:ext cx="4251960" cy="2240280"/>
          </a:xfrm>
          <a:prstGeom prst="rect">
            <a:avLst/>
          </a:prstGeom>
        </p:spPr>
      </p:pic>
      <p:pic>
        <p:nvPicPr>
          <p:cNvPr id="6" name="Picture 5"/>
          <p:cNvPicPr>
            <a:picLocks noChangeAspect="1"/>
          </p:cNvPicPr>
          <p:nvPr/>
        </p:nvPicPr>
        <p:blipFill>
          <a:blip r:embed="rId4"/>
          <a:stretch>
            <a:fillRect/>
          </a:stretch>
        </p:blipFill>
        <p:spPr>
          <a:xfrm>
            <a:off x="4547870" y="4311015"/>
            <a:ext cx="4330065" cy="2240915"/>
          </a:xfrm>
          <a:prstGeom prst="rect">
            <a:avLst/>
          </a:prstGeom>
        </p:spPr>
      </p:pic>
      <p:sp>
        <p:nvSpPr>
          <p:cNvPr id="7" name="Text Box 6"/>
          <p:cNvSpPr txBox="1"/>
          <p:nvPr/>
        </p:nvSpPr>
        <p:spPr>
          <a:xfrm>
            <a:off x="3642995" y="4030345"/>
            <a:ext cx="2083435" cy="306705"/>
          </a:xfrm>
          <a:prstGeom prst="rect">
            <a:avLst/>
          </a:prstGeom>
          <a:noFill/>
        </p:spPr>
        <p:txBody>
          <a:bodyPr wrap="square" rtlCol="0">
            <a:spAutoFit/>
          </a:bodyPr>
          <a:p>
            <a:r>
              <a:rPr lang="vi-VN" altLang="en-US"/>
              <a:t>Dòng </a:t>
            </a:r>
            <a:r>
              <a:rPr lang="vi-VN" altLang="en-US"/>
              <a:t>và áp tại T = 0°</a:t>
            </a:r>
            <a:r>
              <a:rPr lang="vi-VN" altLang="en-US"/>
              <a:t>C</a:t>
            </a:r>
            <a:endParaRPr lang="vi-VN" altLang="en-US"/>
          </a:p>
        </p:txBody>
      </p:sp>
      <p:sp>
        <p:nvSpPr>
          <p:cNvPr id="8" name="Text Box 7"/>
          <p:cNvSpPr txBox="1"/>
          <p:nvPr/>
        </p:nvSpPr>
        <p:spPr>
          <a:xfrm>
            <a:off x="3642995" y="6551295"/>
            <a:ext cx="2192655" cy="306705"/>
          </a:xfrm>
          <a:prstGeom prst="rect">
            <a:avLst/>
          </a:prstGeom>
          <a:noFill/>
        </p:spPr>
        <p:txBody>
          <a:bodyPr wrap="square" rtlCol="0">
            <a:spAutoFit/>
          </a:bodyPr>
          <a:p>
            <a:r>
              <a:rPr lang="vi-VN" altLang="en-US"/>
              <a:t>Dòng và áp tại T = </a:t>
            </a:r>
            <a:r>
              <a:rPr lang="vi-VN" altLang="en-US"/>
              <a:t>50°</a:t>
            </a:r>
            <a:r>
              <a:rPr lang="vi-VN" altLang="en-US"/>
              <a:t>C</a:t>
            </a:r>
            <a:endParaRPr lang="vi-V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1482090" y="1168400"/>
            <a:ext cx="6456680" cy="5120005"/>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 name="Picture 2"/>
          <p:cNvPicPr>
            <a:picLocks noChangeAspect="1"/>
          </p:cNvPicPr>
          <p:nvPr/>
        </p:nvPicPr>
        <p:blipFill>
          <a:blip r:embed="rId1"/>
          <a:stretch>
            <a:fillRect/>
          </a:stretch>
        </p:blipFill>
        <p:spPr>
          <a:xfrm>
            <a:off x="1161415" y="1174115"/>
            <a:ext cx="6821170" cy="4740275"/>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480060" y="1569085"/>
            <a:ext cx="3898900" cy="4516120"/>
          </a:xfrm>
          <a:prstGeom prst="rect">
            <a:avLst/>
          </a:prstGeom>
        </p:spPr>
      </p:pic>
      <p:pic>
        <p:nvPicPr>
          <p:cNvPr id="4" name="Picture 3"/>
          <p:cNvPicPr>
            <a:picLocks noChangeAspect="1"/>
          </p:cNvPicPr>
          <p:nvPr/>
        </p:nvPicPr>
        <p:blipFill>
          <a:blip r:embed="rId2"/>
          <a:stretch>
            <a:fillRect/>
          </a:stretch>
        </p:blipFill>
        <p:spPr>
          <a:xfrm>
            <a:off x="4860925" y="1569085"/>
            <a:ext cx="3789045" cy="4515485"/>
          </a:xfrm>
          <a:prstGeom prst="rect">
            <a:avLst/>
          </a:prstGeom>
        </p:spPr>
      </p:pic>
      <p:sp>
        <p:nvSpPr>
          <p:cNvPr id="3" name="Text Box 2"/>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320040" y="1536065"/>
            <a:ext cx="4241165" cy="4652645"/>
          </a:xfrm>
          <a:prstGeom prst="rect">
            <a:avLst/>
          </a:prstGeom>
        </p:spPr>
      </p:pic>
      <p:pic>
        <p:nvPicPr>
          <p:cNvPr id="3" name="Picture 2"/>
          <p:cNvPicPr>
            <a:picLocks noChangeAspect="1"/>
          </p:cNvPicPr>
          <p:nvPr/>
        </p:nvPicPr>
        <p:blipFill>
          <a:blip r:embed="rId2"/>
          <a:stretch>
            <a:fillRect/>
          </a:stretch>
        </p:blipFill>
        <p:spPr>
          <a:xfrm>
            <a:off x="4809490" y="1503680"/>
            <a:ext cx="3951605" cy="4685030"/>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2"/>
          <p:cNvSpPr txBox="1"/>
          <p:nvPr>
            <p:ph type="title"/>
          </p:nvPr>
        </p:nvSpPr>
        <p:spPr>
          <a:xfrm>
            <a:off x="664100" y="320912"/>
            <a:ext cx="8001000" cy="716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76C7"/>
              </a:buClr>
              <a:buSzPts val="4400"/>
              <a:buFont typeface="Arial" panose="020B0604020202020204"/>
              <a:buNone/>
            </a:pPr>
            <a:r>
              <a:rPr lang="en-US" sz="4400" b="1" i="0" u="none">
                <a:solidFill>
                  <a:srgbClr val="3376C7"/>
                </a:solidFill>
                <a:latin typeface="Arial" panose="020B0604020202020204"/>
                <a:ea typeface="Arial" panose="020B0604020202020204"/>
                <a:cs typeface="Arial" panose="020B0604020202020204"/>
                <a:sym typeface="Arial" panose="020B0604020202020204"/>
              </a:rPr>
              <a:t>Nội dung</a:t>
            </a:r>
            <a:endParaRPr lang="en-US" sz="44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70" name="Google Shape;170;p2"/>
          <p:cNvSpPr txBox="1"/>
          <p:nvPr>
            <p:ph type="body" idx="1"/>
          </p:nvPr>
        </p:nvSpPr>
        <p:spPr>
          <a:xfrm>
            <a:off x="664100" y="1105625"/>
            <a:ext cx="8001000" cy="51357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chemeClr val="dk1"/>
              </a:buClr>
              <a:buSzPts val="3200"/>
              <a:buFont typeface="Calibri" panose="020F0502020204030204"/>
              <a:buAutoNum type="arabicPeriod"/>
            </a:pPr>
            <a:r>
              <a:rPr lang="vi-VN" altLang="en-US"/>
              <a:t>Tổng quan lý thuyết</a:t>
            </a:r>
            <a:endParaRPr lang="en-US"/>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Tín</a:t>
            </a: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h toán mô phỏng</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Thiết kế </a:t>
            </a: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phần cứng</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Kết quả hiện thực</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Kết luận và hướng phát triển</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311150" algn="l" rtl="0">
              <a:lnSpc>
                <a:spcPct val="100000"/>
              </a:lnSpc>
              <a:spcBef>
                <a:spcPts val="640"/>
              </a:spcBef>
              <a:spcAft>
                <a:spcPts val="0"/>
              </a:spcAft>
              <a:buClr>
                <a:schemeClr val="dk1"/>
              </a:buClr>
              <a:buSzPts val="3200"/>
              <a:buFont typeface="Calibri" panose="020F0502020204030204"/>
              <a:buNone/>
            </a:pPr>
            <a:endParaRPr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139700" algn="l" rtl="0">
              <a:lnSpc>
                <a:spcPct val="100000"/>
              </a:lnSpc>
              <a:spcBef>
                <a:spcPts val="640"/>
              </a:spcBef>
              <a:spcAft>
                <a:spcPts val="0"/>
              </a:spcAft>
              <a:buClr>
                <a:schemeClr val="dk1"/>
              </a:buClr>
              <a:buSzPts val="3200"/>
              <a:buFont typeface="Arial" panose="020B0604020202020204"/>
              <a:buNone/>
            </a:pPr>
            <a:endParaRPr sz="32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txBox="1"/>
          <p:nvPr/>
        </p:nvSpPr>
        <p:spPr>
          <a:xfrm>
            <a:off x="394675" y="6356350"/>
            <a:ext cx="2133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panose="020B0604020202020204"/>
              <a:buNone/>
            </a:pPr>
            <a:r>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 name="Google Shape;172;p2"/>
          <p:cNvSpPr txBox="1"/>
          <p:nvPr/>
        </p:nvSpPr>
        <p:spPr>
          <a:xfrm>
            <a:off x="3124200" y="59086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3" name="Google Shape;173;p2"/>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no_component_board"/>
          <p:cNvPicPr>
            <a:picLocks noChangeAspect="1"/>
          </p:cNvPicPr>
          <p:nvPr/>
        </p:nvPicPr>
        <p:blipFill>
          <a:blip r:embed="rId1"/>
          <a:stretch>
            <a:fillRect/>
          </a:stretch>
        </p:blipFill>
        <p:spPr>
          <a:xfrm>
            <a:off x="549910" y="1443990"/>
            <a:ext cx="3916045" cy="4671060"/>
          </a:xfrm>
          <a:prstGeom prst="rect">
            <a:avLst/>
          </a:prstGeom>
        </p:spPr>
      </p:pic>
      <p:pic>
        <p:nvPicPr>
          <p:cNvPr id="5" name="Picture 4"/>
          <p:cNvPicPr>
            <a:picLocks noChangeAspect="1"/>
          </p:cNvPicPr>
          <p:nvPr/>
        </p:nvPicPr>
        <p:blipFill>
          <a:blip r:embed="rId2"/>
          <a:stretch>
            <a:fillRect/>
          </a:stretch>
        </p:blipFill>
        <p:spPr>
          <a:xfrm>
            <a:off x="4723765" y="1444625"/>
            <a:ext cx="3962400" cy="46704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power5v"/>
          <p:cNvPicPr>
            <a:picLocks noChangeAspect="1"/>
          </p:cNvPicPr>
          <p:nvPr/>
        </p:nvPicPr>
        <p:blipFill>
          <a:blip r:embed="rId1"/>
          <a:stretch>
            <a:fillRect/>
          </a:stretch>
        </p:blipFill>
        <p:spPr>
          <a:xfrm>
            <a:off x="132080" y="1772920"/>
            <a:ext cx="2884170" cy="3850640"/>
          </a:xfrm>
          <a:prstGeom prst="rect">
            <a:avLst/>
          </a:prstGeom>
        </p:spPr>
      </p:pic>
      <p:pic>
        <p:nvPicPr>
          <p:cNvPr id="3" name="Picture 2" descr="power-5v"/>
          <p:cNvPicPr>
            <a:picLocks noChangeAspect="1"/>
          </p:cNvPicPr>
          <p:nvPr/>
        </p:nvPicPr>
        <p:blipFill>
          <a:blip r:embed="rId2"/>
          <a:stretch>
            <a:fillRect/>
          </a:stretch>
        </p:blipFill>
        <p:spPr>
          <a:xfrm>
            <a:off x="3111500" y="1761490"/>
            <a:ext cx="2901950" cy="3874135"/>
          </a:xfrm>
          <a:prstGeom prst="rect">
            <a:avLst/>
          </a:prstGeom>
        </p:spPr>
      </p:pic>
      <p:pic>
        <p:nvPicPr>
          <p:cNvPr id="5" name="Picture 4" descr="power3v3"/>
          <p:cNvPicPr>
            <a:picLocks noChangeAspect="1"/>
          </p:cNvPicPr>
          <p:nvPr/>
        </p:nvPicPr>
        <p:blipFill>
          <a:blip r:embed="rId3"/>
          <a:stretch>
            <a:fillRect/>
          </a:stretch>
        </p:blipFill>
        <p:spPr>
          <a:xfrm>
            <a:off x="6108700" y="1765935"/>
            <a:ext cx="2895600" cy="38652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component_board"/>
          <p:cNvPicPr>
            <a:picLocks noChangeAspect="1"/>
          </p:cNvPicPr>
          <p:nvPr/>
        </p:nvPicPr>
        <p:blipFill>
          <a:blip r:embed="rId1"/>
          <a:stretch>
            <a:fillRect/>
          </a:stretch>
        </p:blipFill>
        <p:spPr>
          <a:xfrm rot="16200000">
            <a:off x="2074545" y="343535"/>
            <a:ext cx="5137785" cy="6858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4</a:t>
            </a:r>
            <a:r>
              <a:rPr lang="en-US" sz="4000" b="1" i="0" u="none">
                <a:solidFill>
                  <a:srgbClr val="3376C7"/>
                </a:solidFill>
                <a:latin typeface="Arial" panose="020B0604020202020204"/>
                <a:ea typeface="Arial" panose="020B0604020202020204"/>
                <a:cs typeface="Arial" panose="020B0604020202020204"/>
                <a:sym typeface="Arial" panose="020B0604020202020204"/>
              </a:rPr>
              <a:t>.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Kết quả thực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hiện</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0"/>
          <p:cNvPicPr>
            <a:picLocks noChangeAspect="1"/>
          </p:cNvPicPr>
          <p:nvPr/>
        </p:nvPicPr>
        <p:blipFill>
          <a:blip r:embed="rId1"/>
          <a:stretch>
            <a:fillRect/>
          </a:stretch>
        </p:blipFill>
        <p:spPr>
          <a:xfrm>
            <a:off x="53340" y="2307590"/>
            <a:ext cx="3448685" cy="2957830"/>
          </a:xfrm>
          <a:prstGeom prst="rect">
            <a:avLst/>
          </a:prstGeom>
        </p:spPr>
      </p:pic>
      <p:pic>
        <p:nvPicPr>
          <p:cNvPr id="3" name="Picture 2" descr="real_0"/>
          <p:cNvPicPr>
            <a:picLocks noChangeAspect="1"/>
          </p:cNvPicPr>
          <p:nvPr/>
        </p:nvPicPr>
        <p:blipFill>
          <a:blip r:embed="rId2"/>
          <a:stretch>
            <a:fillRect/>
          </a:stretch>
        </p:blipFill>
        <p:spPr>
          <a:xfrm>
            <a:off x="3567430" y="1630680"/>
            <a:ext cx="5515610" cy="41344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gam"/>
          <p:cNvPicPr>
            <a:picLocks noChangeAspect="1"/>
          </p:cNvPicPr>
          <p:nvPr/>
        </p:nvPicPr>
        <p:blipFill>
          <a:blip r:embed="rId1"/>
          <a:stretch>
            <a:fillRect/>
          </a:stretch>
        </p:blipFill>
        <p:spPr>
          <a:xfrm>
            <a:off x="62230" y="2119630"/>
            <a:ext cx="4274820" cy="3011805"/>
          </a:xfrm>
          <a:prstGeom prst="rect">
            <a:avLst/>
          </a:prstGeom>
        </p:spPr>
      </p:pic>
      <p:pic>
        <p:nvPicPr>
          <p:cNvPr id="5" name="Picture 4" descr="real_1gam"/>
          <p:cNvPicPr>
            <a:picLocks noChangeAspect="1"/>
          </p:cNvPicPr>
          <p:nvPr/>
        </p:nvPicPr>
        <p:blipFill>
          <a:blip r:embed="rId2"/>
          <a:stretch>
            <a:fillRect/>
          </a:stretch>
        </p:blipFill>
        <p:spPr>
          <a:xfrm>
            <a:off x="2625090" y="1753870"/>
            <a:ext cx="6450330" cy="36283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81gam"/>
          <p:cNvPicPr>
            <a:picLocks noChangeAspect="1"/>
          </p:cNvPicPr>
          <p:nvPr/>
        </p:nvPicPr>
        <p:blipFill>
          <a:blip r:embed="rId1"/>
          <a:stretch>
            <a:fillRect/>
          </a:stretch>
        </p:blipFill>
        <p:spPr>
          <a:xfrm>
            <a:off x="57785" y="2120265"/>
            <a:ext cx="4608830" cy="2973705"/>
          </a:xfrm>
          <a:prstGeom prst="rect">
            <a:avLst/>
          </a:prstGeom>
        </p:spPr>
      </p:pic>
      <p:pic>
        <p:nvPicPr>
          <p:cNvPr id="3" name="Picture 2" descr="real_81gam"/>
          <p:cNvPicPr>
            <a:picLocks noChangeAspect="1"/>
          </p:cNvPicPr>
          <p:nvPr/>
        </p:nvPicPr>
        <p:blipFill>
          <a:blip r:embed="rId2"/>
          <a:stretch>
            <a:fillRect/>
          </a:stretch>
        </p:blipFill>
        <p:spPr>
          <a:xfrm>
            <a:off x="2428875" y="1733550"/>
            <a:ext cx="6665595" cy="37496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00gam"/>
          <p:cNvPicPr>
            <a:picLocks noChangeAspect="1"/>
          </p:cNvPicPr>
          <p:nvPr/>
        </p:nvPicPr>
        <p:blipFill>
          <a:blip r:embed="rId1"/>
          <a:stretch>
            <a:fillRect/>
          </a:stretch>
        </p:blipFill>
        <p:spPr>
          <a:xfrm>
            <a:off x="86995" y="2105025"/>
            <a:ext cx="4144645" cy="3164205"/>
          </a:xfrm>
          <a:prstGeom prst="rect">
            <a:avLst/>
          </a:prstGeom>
        </p:spPr>
      </p:pic>
      <p:pic>
        <p:nvPicPr>
          <p:cNvPr id="5" name="Picture 4" descr="real_100gam"/>
          <p:cNvPicPr>
            <a:picLocks noChangeAspect="1"/>
          </p:cNvPicPr>
          <p:nvPr/>
        </p:nvPicPr>
        <p:blipFill>
          <a:blip r:embed="rId2"/>
          <a:stretch>
            <a:fillRect/>
          </a:stretch>
        </p:blipFill>
        <p:spPr>
          <a:xfrm>
            <a:off x="2428240" y="1760855"/>
            <a:ext cx="6645910" cy="37388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63gam"/>
          <p:cNvPicPr>
            <a:picLocks noChangeAspect="1"/>
          </p:cNvPicPr>
          <p:nvPr/>
        </p:nvPicPr>
        <p:blipFill>
          <a:blip r:embed="rId1"/>
          <a:stretch>
            <a:fillRect/>
          </a:stretch>
        </p:blipFill>
        <p:spPr>
          <a:xfrm>
            <a:off x="115570" y="2039620"/>
            <a:ext cx="4194810" cy="3180715"/>
          </a:xfrm>
          <a:prstGeom prst="rect">
            <a:avLst/>
          </a:prstGeom>
        </p:spPr>
      </p:pic>
      <p:pic>
        <p:nvPicPr>
          <p:cNvPr id="3" name="Picture 2" descr="real_163gam"/>
          <p:cNvPicPr>
            <a:picLocks noChangeAspect="1"/>
          </p:cNvPicPr>
          <p:nvPr/>
        </p:nvPicPr>
        <p:blipFill>
          <a:blip r:embed="rId2"/>
          <a:stretch>
            <a:fillRect/>
          </a:stretch>
        </p:blipFill>
        <p:spPr>
          <a:xfrm>
            <a:off x="2388235" y="1752600"/>
            <a:ext cx="6675120" cy="37553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243gam"/>
          <p:cNvPicPr>
            <a:picLocks noChangeAspect="1"/>
          </p:cNvPicPr>
          <p:nvPr/>
        </p:nvPicPr>
        <p:blipFill>
          <a:blip r:embed="rId1"/>
          <a:stretch>
            <a:fillRect/>
          </a:stretch>
        </p:blipFill>
        <p:spPr>
          <a:xfrm>
            <a:off x="66675" y="2159000"/>
            <a:ext cx="3867150" cy="2948940"/>
          </a:xfrm>
          <a:prstGeom prst="rect">
            <a:avLst/>
          </a:prstGeom>
        </p:spPr>
      </p:pic>
      <p:pic>
        <p:nvPicPr>
          <p:cNvPr id="5" name="Picture 4" descr="real_243gam"/>
          <p:cNvPicPr>
            <a:picLocks noChangeAspect="1"/>
          </p:cNvPicPr>
          <p:nvPr/>
        </p:nvPicPr>
        <p:blipFill>
          <a:blip r:embed="rId2"/>
          <a:stretch>
            <a:fillRect/>
          </a:stretch>
        </p:blipFill>
        <p:spPr>
          <a:xfrm>
            <a:off x="2220595" y="1661160"/>
            <a:ext cx="6798945" cy="38246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357gam"/>
          <p:cNvPicPr>
            <a:picLocks noChangeAspect="1"/>
          </p:cNvPicPr>
          <p:nvPr/>
        </p:nvPicPr>
        <p:blipFill>
          <a:blip r:embed="rId1"/>
          <a:stretch>
            <a:fillRect/>
          </a:stretch>
        </p:blipFill>
        <p:spPr>
          <a:xfrm>
            <a:off x="95250" y="2094230"/>
            <a:ext cx="3769995" cy="3068955"/>
          </a:xfrm>
          <a:prstGeom prst="rect">
            <a:avLst/>
          </a:prstGeom>
        </p:spPr>
      </p:pic>
      <p:pic>
        <p:nvPicPr>
          <p:cNvPr id="3" name="Picture 2" descr="real_357gam"/>
          <p:cNvPicPr>
            <a:picLocks noChangeAspect="1"/>
          </p:cNvPicPr>
          <p:nvPr/>
        </p:nvPicPr>
        <p:blipFill>
          <a:blip r:embed="rId2"/>
          <a:stretch>
            <a:fillRect/>
          </a:stretch>
        </p:blipFill>
        <p:spPr>
          <a:xfrm>
            <a:off x="2356485" y="1811655"/>
            <a:ext cx="6707505" cy="37731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29590" y="1752600"/>
            <a:ext cx="7848600" cy="3444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Yêu cầu </a:t>
            </a: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ề tài</a:t>
            </a:r>
            <a:endPar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ề 9: Thiết kế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 khối 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ợng (tiểu ly) sử dụng Load cell. Mạch có tầm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0-1kg,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 phân giải 2mg, ng</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ra là dòng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t</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ơng ứng từ 4-20mA (thả</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nổi):</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a. Lựa chọn và mô phỏng Load cell.</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 Lựa chọn OPAMP sử dụng, mô phỏng OPAMP theo datasheet.</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c. Thiết kế mạch bù nhiệt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d.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ảm bảo sai số (giữa giá trị 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thuyết và thực tế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 qua mạch) ±5%.</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e. Thiết kế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ọc dòng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và cho ng</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ra ADC. Tiến hành lựa chọn ADC (số</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bit, nguồn). Mô phỏng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ọc và kiểm chứng.</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501gam"/>
          <p:cNvPicPr>
            <a:picLocks noChangeAspect="1"/>
          </p:cNvPicPr>
          <p:nvPr/>
        </p:nvPicPr>
        <p:blipFill>
          <a:blip r:embed="rId1"/>
          <a:stretch>
            <a:fillRect/>
          </a:stretch>
        </p:blipFill>
        <p:spPr>
          <a:xfrm>
            <a:off x="124460" y="2081530"/>
            <a:ext cx="3739515" cy="3233420"/>
          </a:xfrm>
          <a:prstGeom prst="rect">
            <a:avLst/>
          </a:prstGeom>
        </p:spPr>
      </p:pic>
      <p:pic>
        <p:nvPicPr>
          <p:cNvPr id="5" name="Picture 4" descr="real_501gam"/>
          <p:cNvPicPr>
            <a:picLocks noChangeAspect="1"/>
          </p:cNvPicPr>
          <p:nvPr/>
        </p:nvPicPr>
        <p:blipFill>
          <a:blip r:embed="rId2"/>
          <a:stretch>
            <a:fillRect/>
          </a:stretch>
        </p:blipFill>
        <p:spPr>
          <a:xfrm>
            <a:off x="2319655" y="1808480"/>
            <a:ext cx="6717665" cy="37788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kg"/>
          <p:cNvPicPr>
            <a:picLocks noChangeAspect="1"/>
          </p:cNvPicPr>
          <p:nvPr/>
        </p:nvPicPr>
        <p:blipFill>
          <a:blip r:embed="rId1"/>
          <a:stretch>
            <a:fillRect/>
          </a:stretch>
        </p:blipFill>
        <p:spPr>
          <a:xfrm>
            <a:off x="160020" y="2063115"/>
            <a:ext cx="4733290" cy="3269615"/>
          </a:xfrm>
          <a:prstGeom prst="rect">
            <a:avLst/>
          </a:prstGeom>
        </p:spPr>
      </p:pic>
      <p:pic>
        <p:nvPicPr>
          <p:cNvPr id="3" name="Picture 2" descr="real_1kg"/>
          <p:cNvPicPr>
            <a:picLocks noChangeAspect="1"/>
          </p:cNvPicPr>
          <p:nvPr/>
        </p:nvPicPr>
        <p:blipFill>
          <a:blip r:embed="rId2"/>
          <a:stretch>
            <a:fillRect/>
          </a:stretch>
        </p:blipFill>
        <p:spPr>
          <a:xfrm>
            <a:off x="2292350" y="1826260"/>
            <a:ext cx="6762750" cy="38042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endParaRPr lang="en-US" altLang="en-US"/>
          </a:p>
          <a:p>
            <a:pPr indent="457200" algn="just"/>
            <a:r>
              <a:rPr lang="en-US" altLang="en-US" sz="1600"/>
              <a:t>Nhóm </a:t>
            </a:r>
            <a:r>
              <a:rPr lang="en-US" altLang="en-US" sz="1600"/>
              <a:t>đã hoàn thành việc thiết kế mạch </a:t>
            </a:r>
            <a:r>
              <a:rPr lang="en-US" altLang="en-US" sz="1600"/>
              <a:t>đo khối l</a:t>
            </a:r>
            <a:r>
              <a:rPr lang="en-US" altLang="en-US" sz="1600"/>
              <a:t>ượng (tiểu ly) sử dụng</a:t>
            </a:r>
            <a:r>
              <a:rPr lang="vi-VN" altLang="en-US" sz="1600"/>
              <a:t> </a:t>
            </a:r>
            <a:r>
              <a:rPr lang="en-US" altLang="en-US" sz="1600"/>
              <a:t>Load cell YZC-133, </a:t>
            </a:r>
            <a:r>
              <a:rPr lang="en-US" altLang="en-US" sz="1600"/>
              <a:t>đáp ứng </a:t>
            </a:r>
            <a:r>
              <a:rPr lang="en-US" altLang="en-US" sz="1600"/>
              <a:t>đầy </a:t>
            </a:r>
            <a:r>
              <a:rPr lang="en-US" altLang="en-US" sz="1600"/>
              <a:t>đủ các yêu cầu kỹ thuật của </a:t>
            </a:r>
            <a:r>
              <a:rPr lang="en-US" altLang="en-US" sz="1600"/>
              <a:t>đề tài </a:t>
            </a:r>
            <a:r>
              <a:rPr lang="en-US" altLang="en-US" sz="1600"/>
              <a:t>đưa ra, bao</a:t>
            </a:r>
            <a:r>
              <a:rPr lang="vi-VN" altLang="en-US" sz="1600"/>
              <a:t> </a:t>
            </a:r>
            <a:r>
              <a:rPr lang="en-US" altLang="en-US" sz="1600"/>
              <a:t>gồm tầm </a:t>
            </a:r>
            <a:r>
              <a:rPr lang="en-US" altLang="en-US" sz="1600"/>
              <a:t>đo 0-1kg và </a:t>
            </a:r>
            <a:r>
              <a:rPr lang="en-US" altLang="en-US" sz="1600"/>
              <a:t>độ phân giải 2mg. Nhóm </a:t>
            </a:r>
            <a:r>
              <a:rPr lang="en-US" altLang="en-US" sz="1600"/>
              <a:t>đã trình bày một quy trình thiết</a:t>
            </a:r>
            <a:r>
              <a:rPr lang="vi-VN" altLang="en-US" sz="1600"/>
              <a:t> </a:t>
            </a:r>
            <a:r>
              <a:rPr lang="en-US" altLang="en-US" sz="1600"/>
              <a:t>kế mạch từ khâu lựa chọn linh kiện, tính toán l</a:t>
            </a:r>
            <a:r>
              <a:rPr lang="en-US" altLang="en-US" sz="1600"/>
              <a:t>ý thuyết, mô phỏng các khối chức</a:t>
            </a:r>
            <a:r>
              <a:rPr lang="vi-VN" altLang="en-US" sz="1600"/>
              <a:t> </a:t>
            </a:r>
            <a:r>
              <a:rPr lang="en-US" altLang="en-US" sz="1600"/>
              <a:t>n</a:t>
            </a:r>
            <a:r>
              <a:rPr lang="en-US" altLang="en-US" sz="1600"/>
              <a:t>ăng, thiết kế bộ chuyển </a:t>
            </a:r>
            <a:r>
              <a:rPr lang="en-US" altLang="en-US" sz="1600"/>
              <a:t>đổi ADC, </a:t>
            </a:r>
            <a:r>
              <a:rPr lang="en-US" altLang="en-US" sz="1600"/>
              <a:t>đến việc thiết kế và thi công phần cứng. Các</a:t>
            </a:r>
            <a:r>
              <a:rPr lang="vi-VN" altLang="en-US" sz="1600"/>
              <a:t> </a:t>
            </a:r>
            <a:r>
              <a:rPr lang="en-US" altLang="en-US" sz="1600"/>
              <a:t>giá trị tính gần </a:t>
            </a:r>
            <a:r>
              <a:rPr lang="en-US" altLang="en-US" sz="1600"/>
              <a:t>đúng với khi tính l</a:t>
            </a:r>
            <a:r>
              <a:rPr lang="en-US" altLang="en-US" sz="1600"/>
              <a:t>ý thuyết. Mạch </a:t>
            </a:r>
            <a:r>
              <a:rPr lang="en-US" altLang="en-US" sz="1600"/>
              <a:t>được thiết kế khá hoàn chỉnh</a:t>
            </a:r>
            <a:r>
              <a:rPr lang="vi-VN" altLang="en-US" sz="1600"/>
              <a:t> </a:t>
            </a:r>
            <a:r>
              <a:rPr lang="en-US" altLang="en-US" sz="1600"/>
              <a:t>từ ng</a:t>
            </a:r>
            <a:r>
              <a:rPr lang="en-US" altLang="en-US" sz="1600"/>
              <a:t>õ ra Load cell (tín hiệu mV nhỏ) qua bộ khuếch </a:t>
            </a:r>
            <a:r>
              <a:rPr lang="en-US" altLang="en-US" sz="1600"/>
              <a:t>đại vi sai INA333 , mạch</a:t>
            </a:r>
            <a:r>
              <a:rPr lang="vi-VN" altLang="en-US" sz="1600"/>
              <a:t> </a:t>
            </a:r>
            <a:r>
              <a:rPr lang="en-US" altLang="en-US" sz="1600"/>
              <a:t>chuyển </a:t>
            </a:r>
            <a:r>
              <a:rPr lang="en-US" altLang="en-US" sz="1600"/>
              <a:t>đổi V-I (0-5V thành 4-20mA), thiết kế mạch bù nhiệt, mạch </a:t>
            </a:r>
            <a:r>
              <a:rPr lang="en-US" altLang="en-US" sz="1600"/>
              <a:t>đọc dòng, và</a:t>
            </a:r>
            <a:r>
              <a:rPr lang="vi-VN" altLang="en-US" sz="1600"/>
              <a:t> </a:t>
            </a:r>
            <a:r>
              <a:rPr lang="en-US" altLang="en-US" sz="1600"/>
              <a:t>cuối cùng là mạch </a:t>
            </a:r>
            <a:r>
              <a:rPr lang="en-US" altLang="en-US" sz="1600"/>
              <a:t>đọc ADC. Các kết quả mô phỏng cho thấy giá trị </a:t>
            </a:r>
            <a:r>
              <a:rPr lang="en-US" altLang="en-US" sz="1600"/>
              <a:t>đầu ra (dòng</a:t>
            </a:r>
            <a:r>
              <a:rPr lang="vi-VN" altLang="en-US" sz="1600"/>
              <a:t> </a:t>
            </a:r>
            <a:r>
              <a:rPr lang="en-US" altLang="en-US" sz="1600"/>
              <a:t>điện và </a:t>
            </a:r>
            <a:r>
              <a:rPr lang="en-US" altLang="en-US" sz="1600"/>
              <a:t>điện áp) gần </a:t>
            </a:r>
            <a:r>
              <a:rPr lang="en-US" altLang="en-US" sz="1600"/>
              <a:t>đúng với giá trị l</a:t>
            </a:r>
            <a:r>
              <a:rPr lang="en-US" altLang="en-US" sz="1600"/>
              <a:t>ý thuyết.</a:t>
            </a:r>
            <a:endParaRPr lang="en-US" altLang="en-US" sz="1600"/>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3048000" cy="829945"/>
          </a:xfrm>
          <a:prstGeom prst="rect">
            <a:avLst/>
          </a:prstGeom>
          <a:noFill/>
        </p:spPr>
        <p:txBody>
          <a:bodyPr wrap="square" rtlCol="0">
            <a:spAutoFit/>
          </a:bodyPr>
          <a:p>
            <a:r>
              <a:rPr lang="vi-VN" altLang="en-US" sz="2400" b="1">
                <a:sym typeface="+mn-ea"/>
              </a:rPr>
              <a:t>Về </a:t>
            </a:r>
            <a:r>
              <a:rPr lang="vi-VN" altLang="en-US" sz="2400" b="1">
                <a:sym typeface="+mn-ea"/>
              </a:rPr>
              <a:t>phần mô phỏng</a:t>
            </a:r>
            <a:endParaRPr lang="en-US" altLang="en-US" sz="2400" b="1"/>
          </a:p>
          <a:p>
            <a:endParaRPr 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Ưu điểm</a:t>
            </a:r>
            <a:endParaRPr lang="en-US" altLang="en-US" b="1"/>
          </a:p>
          <a:p>
            <a:pPr indent="457200" algn="just"/>
            <a:endParaRPr lang="en-US" altLang="en-US"/>
          </a:p>
          <a:p>
            <a:pPr indent="457200" algn="just"/>
            <a:r>
              <a:rPr lang="en-US" altLang="en-US" sz="1600"/>
              <a:t>Phần cứng có kích th</a:t>
            </a:r>
            <a:r>
              <a:rPr lang="" altLang="en-US" sz="1600"/>
              <a:t>ư</a:t>
            </a:r>
            <a:r>
              <a:rPr lang="en-US" altLang="en-US" sz="1600"/>
              <a:t>ớc nhỏ gọn, phù hợp cho các mô hình cân nhỏ nh</a:t>
            </a:r>
            <a:r>
              <a:rPr lang="" altLang="en-US" sz="1600"/>
              <a:t>ư</a:t>
            </a:r>
            <a:r>
              <a:rPr lang="vi-VN" sz="1600"/>
              <a:t> </a:t>
            </a:r>
            <a:r>
              <a:rPr lang="en-US" altLang="en-US" sz="1600"/>
              <a:t>mô hình loadcell, các linh kiện </a:t>
            </a:r>
            <a:r>
              <a:rPr lang="" altLang="en-US" sz="1600"/>
              <a:t>đư</a:t>
            </a:r>
            <a:r>
              <a:rPr lang="en-US" altLang="en-US" sz="1600"/>
              <a:t>ợc sắp xếp tối </a:t>
            </a:r>
            <a:r>
              <a:rPr lang="" altLang="en-US" sz="1600"/>
              <a:t>ư</a:t>
            </a:r>
            <a:r>
              <a:rPr lang="en-US" altLang="en-US" sz="1600"/>
              <a:t>u trên một mặt giúp ng</a:t>
            </a:r>
            <a:r>
              <a:rPr lang="" altLang="en-US" sz="1600"/>
              <a:t>ư</a:t>
            </a:r>
            <a:r>
              <a:rPr lang="en-US" altLang="en-US" sz="1600"/>
              <a:t>ời dùng</a:t>
            </a:r>
            <a:r>
              <a:rPr lang="vi-VN" altLang="en-US" sz="1600"/>
              <a:t> </a:t>
            </a:r>
            <a:r>
              <a:rPr lang="en-US" altLang="en-US" sz="1600"/>
              <a:t>và ng</a:t>
            </a:r>
            <a:r>
              <a:rPr lang="" altLang="en-US" sz="1600"/>
              <a:t>ư</a:t>
            </a:r>
            <a:r>
              <a:rPr lang="en-US" altLang="en-US" sz="1600"/>
              <a:t>ời chỉnh sửa có thể dễ dàng thao tác, có </a:t>
            </a:r>
            <a:r>
              <a:rPr lang="" altLang="en-US" sz="1600"/>
              <a:t>đ</a:t>
            </a:r>
            <a:r>
              <a:rPr lang="en-US" altLang="en-US" sz="1600"/>
              <a:t>ầy </a:t>
            </a:r>
            <a:r>
              <a:rPr lang="" altLang="en-US" sz="1600"/>
              <a:t>đ</a:t>
            </a:r>
            <a:r>
              <a:rPr lang="en-US" altLang="en-US" sz="1600"/>
              <a:t>ủ các connector phù hợp với</a:t>
            </a:r>
            <a:r>
              <a:rPr lang="vi-VN" altLang="en-US" sz="1600"/>
              <a:t> </a:t>
            </a:r>
            <a:r>
              <a:rPr lang="en-US" altLang="en-US" sz="1600"/>
              <a:t>nhu cầu sử dụng của ng</a:t>
            </a:r>
            <a:r>
              <a:rPr lang="" altLang="en-US" sz="1600"/>
              <a:t>ư</a:t>
            </a:r>
            <a:r>
              <a:rPr lang="en-US" altLang="en-US" sz="1600"/>
              <a:t>ời dùng, có các testpoint tham chiếu </a:t>
            </a:r>
            <a:r>
              <a:rPr lang="" altLang="en-US" sz="1600"/>
              <a:t>đ</a:t>
            </a:r>
            <a:r>
              <a:rPr lang="en-US" altLang="en-US" sz="1600"/>
              <a:t>o </a:t>
            </a:r>
            <a:r>
              <a:rPr lang="" altLang="en-US" sz="1600"/>
              <a:t>đ</a:t>
            </a:r>
            <a:r>
              <a:rPr lang="en-US" altLang="en-US" sz="1600"/>
              <a:t>ạc giá trị, giá trị</a:t>
            </a:r>
            <a:r>
              <a:rPr lang="vi-VN" altLang="en-US" sz="1600"/>
              <a:t> </a:t>
            </a:r>
            <a:r>
              <a:rPr lang="en-US" altLang="en-US" sz="1600"/>
              <a:t>các nguồn </a:t>
            </a:r>
            <a:r>
              <a:rPr lang="" altLang="en-US" sz="1600"/>
              <a:t>đ</a:t>
            </a:r>
            <a:r>
              <a:rPr lang="en-US" altLang="en-US" sz="1600"/>
              <a:t>ạt </a:t>
            </a:r>
            <a:r>
              <a:rPr lang="" altLang="en-US" sz="1600"/>
              <a:t>đ</a:t>
            </a:r>
            <a:r>
              <a:rPr lang="en-US" altLang="en-US" sz="1600"/>
              <a:t>úng yêu cầu, sủ dụng nguồn cấp 12V và connector jack DC thông</a:t>
            </a:r>
            <a:r>
              <a:rPr lang="vi-VN" altLang="en-US" sz="1600"/>
              <a:t> </a:t>
            </a:r>
            <a:r>
              <a:rPr lang="en-US" altLang="en-US" sz="1600"/>
              <a:t>dụng trên thị tr</a:t>
            </a:r>
            <a:r>
              <a:rPr lang="" altLang="en-US" sz="1600"/>
              <a:t>ư</a:t>
            </a:r>
            <a:r>
              <a:rPr lang="en-US" altLang="en-US" sz="1600"/>
              <a:t>ờng, các linh kiện </a:t>
            </a:r>
            <a:r>
              <a:rPr lang="" altLang="en-US" sz="1600"/>
              <a:t>đư</a:t>
            </a:r>
            <a:r>
              <a:rPr lang="en-US" altLang="en-US" sz="1600"/>
              <a:t>ợc chọn c</a:t>
            </a:r>
            <a:r>
              <a:rPr lang="" altLang="en-US" sz="1600"/>
              <a:t>ũ</a:t>
            </a:r>
            <a:r>
              <a:rPr lang="en-US" altLang="en-US" sz="1600"/>
              <a:t>ng là những linh kiện có thể mua</a:t>
            </a:r>
            <a:r>
              <a:rPr lang="vi-VN" altLang="en-US" sz="1600"/>
              <a:t> </a:t>
            </a:r>
            <a:r>
              <a:rPr lang="" altLang="en-US" sz="1600"/>
              <a:t>đư</a:t>
            </a:r>
            <a:r>
              <a:rPr lang="en-US" altLang="en-US" sz="1600"/>
              <a:t>ợc ở nhiều nền tảng.</a:t>
            </a:r>
            <a:endParaRPr lang="en-US" altLang="en-US" sz="1600"/>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Hạn chế</a:t>
            </a:r>
            <a:endParaRPr lang="vi-VN" altLang="en-US" sz="2000" b="1"/>
          </a:p>
          <a:p>
            <a:pPr indent="457200" algn="just"/>
            <a:endParaRPr lang="vi-VN" altLang="en-US" sz="1600"/>
          </a:p>
          <a:p>
            <a:pPr indent="457200" algn="just"/>
            <a:r>
              <a:rPr lang="vi-VN" altLang="en-US" sz="1600"/>
              <a:t>Một là,</a:t>
            </a:r>
            <a:r>
              <a:rPr lang="en-US" altLang="en-US" sz="1600"/>
              <a:t> thực hiện sai việc kết nối 1 dây ở</a:t>
            </a:r>
            <a:r>
              <a:rPr lang="vi-VN" altLang="en-US" sz="1600"/>
              <a:t> </a:t>
            </a:r>
            <a:r>
              <a:rPr lang="en-US" altLang="en-US" sz="1600"/>
              <a:t>vị trí mạch chuyển </a:t>
            </a:r>
            <a:r>
              <a:rPr lang="" altLang="en-US" sz="1600"/>
              <a:t>đ</a:t>
            </a:r>
            <a:r>
              <a:rPr lang="en-US" altLang="en-US" sz="1600"/>
              <a:t>ổi áp sang dòng </a:t>
            </a:r>
            <a:r>
              <a:rPr lang="vi-VN" altLang="en-US" sz="1600"/>
              <a:t>dẫn đến sai giá trị đo đạc.</a:t>
            </a:r>
            <a:endParaRPr lang="vi-VN" altLang="en-US" sz="1600"/>
          </a:p>
          <a:p>
            <a:pPr indent="457200" algn="just"/>
            <a:endParaRPr lang="vi-VN" altLang="en-US" sz="1600"/>
          </a:p>
          <a:p>
            <a:pPr indent="457200" algn="just"/>
            <a:endParaRPr lang="vi-VN" altLang="en-US"/>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pic>
        <p:nvPicPr>
          <p:cNvPr id="5" name="Picture 4"/>
          <p:cNvPicPr/>
          <p:nvPr/>
        </p:nvPicPr>
        <p:blipFill>
          <a:blip r:embed="rId1"/>
          <a:stretch>
            <a:fillRect/>
          </a:stretch>
        </p:blipFill>
        <p:spPr>
          <a:xfrm>
            <a:off x="4478655" y="3596005"/>
            <a:ext cx="3942080" cy="2388870"/>
          </a:xfrm>
          <a:prstGeom prst="rect">
            <a:avLst/>
          </a:prstGeom>
        </p:spPr>
      </p:pic>
      <p:pic>
        <p:nvPicPr>
          <p:cNvPr id="6" name="Picture 5"/>
          <p:cNvPicPr>
            <a:picLocks noChangeAspect="1"/>
          </p:cNvPicPr>
          <p:nvPr/>
        </p:nvPicPr>
        <p:blipFill>
          <a:blip r:embed="rId2"/>
          <a:stretch>
            <a:fillRect/>
          </a:stretch>
        </p:blipFill>
        <p:spPr>
          <a:xfrm>
            <a:off x="843915" y="3596005"/>
            <a:ext cx="3384550" cy="24257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Hạn chế</a:t>
            </a:r>
            <a:endParaRPr lang="vi-VN" altLang="en-US" sz="2000" b="1"/>
          </a:p>
          <a:p>
            <a:pPr indent="457200" algn="just"/>
            <a:endParaRPr lang="vi-VN" altLang="en-US" sz="1600"/>
          </a:p>
          <a:p>
            <a:pPr indent="457200" algn="just"/>
            <a:r>
              <a:rPr lang="vi-VN" altLang="en-US" sz="1600"/>
              <a:t>Hai là, </a:t>
            </a:r>
            <a:r>
              <a:rPr lang="en-US" altLang="en-US" sz="1600">
                <a:sym typeface="+mn-ea"/>
              </a:rPr>
              <a:t>trong quá trình lựa chọn</a:t>
            </a:r>
            <a:r>
              <a:rPr lang="vi-VN" altLang="en-US" sz="1600">
                <a:sym typeface="+mn-ea"/>
              </a:rPr>
              <a:t> </a:t>
            </a:r>
            <a:r>
              <a:rPr lang="en-US" altLang="en-US" sz="1600">
                <a:sym typeface="+mn-ea"/>
              </a:rPr>
              <a:t>opamp để mô phỏng và sử dụng, nhóm dùng OPAMP INA333, khi mô phỏng để</a:t>
            </a:r>
            <a:r>
              <a:rPr lang="vi-VN" altLang="en-US" sz="1600">
                <a:sym typeface="+mn-ea"/>
              </a:rPr>
              <a:t> </a:t>
            </a:r>
            <a:r>
              <a:rPr lang="en-US" altLang="en-US" sz="1600">
                <a:sym typeface="+mn-ea"/>
              </a:rPr>
              <a:t>đạt được hiệu quả mong muốn nhóm đã cấp nguồn cho opamp là 12V và -5V, kết</a:t>
            </a:r>
            <a:r>
              <a:rPr lang="vi-VN" altLang="en-US" sz="1600">
                <a:sym typeface="+mn-ea"/>
              </a:rPr>
              <a:t> </a:t>
            </a:r>
            <a:r>
              <a:rPr lang="en-US" altLang="en-US" sz="1600">
                <a:sym typeface="+mn-ea"/>
              </a:rPr>
              <a:t>quả mô phỏng diễn ra suôn sẻ đã được thể hiện ở chương trước, trong quá trình</a:t>
            </a:r>
            <a:r>
              <a:rPr lang="vi-VN" altLang="en-US" sz="1600">
                <a:sym typeface="+mn-ea"/>
              </a:rPr>
              <a:t> </a:t>
            </a:r>
            <a:r>
              <a:rPr lang="en-US" altLang="en-US" sz="1600">
                <a:sym typeface="+mn-ea"/>
              </a:rPr>
              <a:t>thiết kế phần cứng thực tế nhóm đã sơ suất trong việc xem xét nguồn cấp cho</a:t>
            </a:r>
            <a:r>
              <a:rPr lang="vi-VN" altLang="en-US" sz="1600">
                <a:sym typeface="+mn-ea"/>
              </a:rPr>
              <a:t> </a:t>
            </a:r>
            <a:r>
              <a:rPr lang="en-US" altLang="en-US" sz="1600">
                <a:sym typeface="+mn-ea"/>
              </a:rPr>
              <a:t>INA333 dẫn đến kết quả đo đạc không đúng</a:t>
            </a:r>
            <a:r>
              <a:rPr lang="vi-VN" altLang="en-US" sz="1600">
                <a:sym typeface="+mn-ea"/>
              </a:rPr>
              <a:t>.</a:t>
            </a:r>
            <a:endParaRPr lang="vi-VN" altLang="en-US" sz="1600">
              <a:sym typeface="+mn-ea"/>
            </a:endParaRPr>
          </a:p>
          <a:p>
            <a:pPr indent="457200" algn="just"/>
            <a:endParaRPr lang="vi-VN" altLang="en-US" sz="1600"/>
          </a:p>
          <a:p>
            <a:pPr indent="457200" algn="just"/>
            <a:endParaRPr lang="vi-VN" altLang="en-US"/>
          </a:p>
          <a:p>
            <a:pPr indent="457200" algn="just"/>
            <a:endParaRPr lang="vi-VN" altLang="en-US"/>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pic>
        <p:nvPicPr>
          <p:cNvPr id="5" name="Picture 4"/>
          <p:cNvPicPr/>
          <p:nvPr/>
        </p:nvPicPr>
        <p:blipFill>
          <a:blip r:embed="rId1"/>
          <a:stretch>
            <a:fillRect/>
          </a:stretch>
        </p:blipFill>
        <p:spPr>
          <a:xfrm>
            <a:off x="5517515" y="4395470"/>
            <a:ext cx="3086100" cy="1806575"/>
          </a:xfrm>
          <a:prstGeom prst="rect">
            <a:avLst/>
          </a:prstGeom>
        </p:spPr>
      </p:pic>
      <p:pic>
        <p:nvPicPr>
          <p:cNvPr id="6" name="Picture 5"/>
          <p:cNvPicPr>
            <a:picLocks noChangeAspect="1"/>
          </p:cNvPicPr>
          <p:nvPr/>
        </p:nvPicPr>
        <p:blipFill>
          <a:blip r:embed="rId2"/>
          <a:stretch>
            <a:fillRect/>
          </a:stretch>
        </p:blipFill>
        <p:spPr>
          <a:xfrm>
            <a:off x="314960" y="4395470"/>
            <a:ext cx="5154295" cy="18065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Khắc phục hạn </a:t>
            </a:r>
            <a:r>
              <a:rPr lang="vi-VN" altLang="en-US" sz="2000" b="1"/>
              <a:t>chế</a:t>
            </a:r>
            <a:endParaRPr lang="vi-VN" altLang="en-US" sz="2000" b="1"/>
          </a:p>
          <a:p>
            <a:pPr indent="457200" algn="just"/>
            <a:endParaRPr lang="en-US" altLang="en-US"/>
          </a:p>
          <a:p>
            <a:pPr indent="457200" algn="just"/>
            <a:r>
              <a:rPr lang="vi-VN" altLang="en-US" sz="1600"/>
              <a:t>Về lỗi</a:t>
            </a:r>
            <a:r>
              <a:rPr lang="en-US" altLang="en-US" sz="1600"/>
              <a:t> thực hiện sai việc kết nối 1 dây ở</a:t>
            </a:r>
            <a:r>
              <a:rPr lang="vi-VN" altLang="en-US" sz="1600"/>
              <a:t> </a:t>
            </a:r>
            <a:r>
              <a:rPr lang="en-US" altLang="en-US" sz="1600"/>
              <a:t>vị trí mạch chuyển đổi áp sang dòng </a:t>
            </a:r>
            <a:r>
              <a:rPr lang="vi-VN" altLang="en-US" sz="1600"/>
              <a:t>dẫn đến sai giá trị đo đạc, nhóm đã lựa chọn giải pháp cắt đường mạch và nối dây ngoài, tuy cách giải quyết làm board không được thẩm mĩ nhưng kết quả đo đạc lại đúng như mong </a:t>
            </a:r>
            <a:r>
              <a:rPr lang="vi-VN" altLang="en-US" sz="1600"/>
              <a:t>đợi</a:t>
            </a:r>
            <a:endParaRPr lang="vi-VN" altLang="en-US" sz="1600"/>
          </a:p>
          <a:p>
            <a:pPr indent="457200" algn="just"/>
            <a:endParaRPr lang="vi-VN" altLang="en-US" sz="1600"/>
          </a:p>
          <a:p>
            <a:pPr indent="457200" algn="just"/>
            <a:r>
              <a:rPr lang="vi-VN" altLang="en-US" sz="1600"/>
              <a:t>Về lỗi cấp sai nguồn cho INA333, nhóm đã tiến hành nối dây và cấp lại nguồn cho INA333, không dùng 12V và -5V như trên thiết kế mà nhóm chỉ dùng 5V và GND, để làm được điều này nhóm bắt buộc phải nối dây bên ngoài.</a:t>
            </a:r>
            <a:endParaRPr lang="vi-VN" altLang="en-US"/>
          </a:p>
          <a:p>
            <a:pPr indent="457200" algn="just"/>
            <a:endParaRPr lang="vi-VN" altLang="en-US"/>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endParaRPr lang="en-US" altLang="en-US"/>
          </a:p>
          <a:p>
            <a:pPr indent="457200" algn="just"/>
            <a:r>
              <a:rPr lang="vi-VN" altLang="en-US" sz="1600"/>
              <a:t>N</a:t>
            </a:r>
            <a:r>
              <a:rPr lang="en-US" altLang="en-US" sz="1600"/>
              <a:t>hóm </a:t>
            </a:r>
            <a:r>
              <a:rPr lang="" altLang="en-US" sz="1600"/>
              <a:t>đ</a:t>
            </a:r>
            <a:r>
              <a:rPr lang="en-US" altLang="en-US" sz="1600"/>
              <a:t>ã thiết kế mô phỏng và thực hiện phần cứng thực tế một</a:t>
            </a:r>
            <a:r>
              <a:rPr lang="vi-VN" altLang="en-US" sz="1600"/>
              <a:t> </a:t>
            </a:r>
            <a:r>
              <a:rPr lang="en-US" altLang="en-US" sz="1600"/>
              <a:t>mạch </a:t>
            </a:r>
            <a:r>
              <a:rPr lang="" altLang="en-US" sz="1600"/>
              <a:t>đ</a:t>
            </a:r>
            <a:r>
              <a:rPr lang="en-US" altLang="en-US" sz="1600"/>
              <a:t>o khối l</a:t>
            </a:r>
            <a:r>
              <a:rPr lang="" altLang="en-US" sz="1600"/>
              <a:t>ư</a:t>
            </a:r>
            <a:r>
              <a:rPr lang="en-US" altLang="en-US" sz="1600"/>
              <a:t>ợng có </a:t>
            </a:r>
            <a:r>
              <a:rPr lang="" altLang="en-US" sz="1600"/>
              <a:t>đ</a:t>
            </a:r>
            <a:r>
              <a:rPr lang="en-US" altLang="en-US" sz="1600"/>
              <a:t>ộ chính xác và </a:t>
            </a:r>
            <a:r>
              <a:rPr lang="" altLang="en-US" sz="1600"/>
              <a:t>đ</a:t>
            </a:r>
            <a:r>
              <a:rPr lang="en-US" altLang="en-US" sz="1600"/>
              <a:t>ộ phân giải cao gần với </a:t>
            </a:r>
            <a:r>
              <a:rPr lang="" altLang="en-US" sz="1600"/>
              <a:t>đ</a:t>
            </a:r>
            <a:r>
              <a:rPr lang="en-US" altLang="en-US" sz="1600"/>
              <a:t>ề tài yêu cầu.</a:t>
            </a:r>
            <a:r>
              <a:rPr lang="vi-VN" altLang="en-US" sz="1600"/>
              <a:t> </a:t>
            </a:r>
            <a:r>
              <a:rPr lang="en-US" altLang="en-US" sz="1600"/>
              <a:t>Các giá trị </a:t>
            </a:r>
            <a:r>
              <a:rPr lang="" altLang="en-US" sz="1600"/>
              <a:t>đ</a:t>
            </a:r>
            <a:r>
              <a:rPr lang="en-US" altLang="en-US" sz="1600"/>
              <a:t>o </a:t>
            </a:r>
            <a:r>
              <a:rPr lang="" altLang="en-US" sz="1600"/>
              <a:t>đ</a:t>
            </a:r>
            <a:r>
              <a:rPr lang="en-US" altLang="en-US" sz="1600"/>
              <a:t>ạc </a:t>
            </a:r>
            <a:r>
              <a:rPr lang="" altLang="en-US" sz="1600"/>
              <a:t>đư</a:t>
            </a:r>
            <a:r>
              <a:rPr lang="en-US" altLang="en-US" sz="1600"/>
              <a:t>ợc c</a:t>
            </a:r>
            <a:r>
              <a:rPr lang="" altLang="en-US" sz="1600"/>
              <a:t>ũ</a:t>
            </a:r>
            <a:r>
              <a:rPr lang="en-US" altLang="en-US" sz="1600"/>
              <a:t>ng thể hiện r</a:t>
            </a:r>
            <a:r>
              <a:rPr lang="" altLang="en-US" sz="1600"/>
              <a:t>õ</a:t>
            </a:r>
            <a:r>
              <a:rPr lang="en-US" altLang="en-US" sz="1600"/>
              <a:t> ràng và t</a:t>
            </a:r>
            <a:r>
              <a:rPr lang="" altLang="en-US" sz="1600"/>
              <a:t>ư</a:t>
            </a:r>
            <a:r>
              <a:rPr lang="en-US" altLang="en-US" sz="1600"/>
              <a:t>ơng </a:t>
            </a:r>
            <a:r>
              <a:rPr lang="" altLang="en-US" sz="1600"/>
              <a:t>đ</a:t>
            </a:r>
            <a:r>
              <a:rPr lang="en-US" altLang="en-US" sz="1600"/>
              <a:t>ối chính xác. Tuy nhiên,</a:t>
            </a:r>
            <a:r>
              <a:rPr lang="vi-VN" altLang="en-US" sz="1600"/>
              <a:t> </a:t>
            </a:r>
            <a:r>
              <a:rPr lang="en-US" altLang="en-US" sz="1600"/>
              <a:t>kết quả </a:t>
            </a:r>
            <a:r>
              <a:rPr lang="" altLang="en-US" sz="1600"/>
              <a:t>đ</a:t>
            </a:r>
            <a:r>
              <a:rPr lang="en-US" altLang="en-US" sz="1600"/>
              <a:t>ối chiếu giữa mô phỏng phần mềm và phần cứng thực tế vẫn có sai số</a:t>
            </a:r>
            <a:r>
              <a:rPr lang="vi-VN" altLang="en-US" sz="1600"/>
              <a:t> </a:t>
            </a:r>
            <a:r>
              <a:rPr lang="en-US" altLang="en-US" sz="1600"/>
              <a:t>khá nhỏ có thể là do </a:t>
            </a:r>
            <a:r>
              <a:rPr lang="" altLang="en-US" sz="1600"/>
              <a:t>đ</a:t>
            </a:r>
            <a:r>
              <a:rPr lang="en-US" altLang="en-US" sz="1600"/>
              <a:t>iều kiện môi tr</a:t>
            </a:r>
            <a:r>
              <a:rPr lang="" altLang="en-US" sz="1600"/>
              <a:t>ư</a:t>
            </a:r>
            <a:r>
              <a:rPr lang="en-US" altLang="en-US" sz="1600"/>
              <a:t>ờng thực tế, tính chất linh kiện thực, nh</a:t>
            </a:r>
            <a:r>
              <a:rPr lang="" altLang="en-US" sz="1600"/>
              <a:t>ư</a:t>
            </a:r>
            <a:r>
              <a:rPr lang="en-US" altLang="en-US" sz="1600"/>
              <a:t>ng</a:t>
            </a:r>
            <a:r>
              <a:rPr lang="vi-VN" altLang="en-US" sz="1600"/>
              <a:t> </a:t>
            </a:r>
            <a:r>
              <a:rPr lang="en-US" altLang="en-US" sz="1600"/>
              <a:t>vẫn có thể tạm chấp nhận </a:t>
            </a:r>
            <a:r>
              <a:rPr lang="" altLang="en-US" sz="1600"/>
              <a:t>đư</a:t>
            </a:r>
            <a:r>
              <a:rPr lang="en-US" altLang="en-US" sz="1600"/>
              <a:t>ợc. Giải pháp khắc phục có thể bằng phần cứng và</a:t>
            </a:r>
            <a:r>
              <a:rPr lang="vi-VN" altLang="en-US" sz="1600"/>
              <a:t> </a:t>
            </a:r>
            <a:r>
              <a:rPr lang="en-US" altLang="en-US" sz="1600"/>
              <a:t>phần mềm, nhóm sẽ nghiên cứu và cập nhật trong t</a:t>
            </a:r>
            <a:r>
              <a:rPr lang="" altLang="en-US" sz="1600"/>
              <a:t>ư</a:t>
            </a:r>
            <a:r>
              <a:rPr lang="en-US" altLang="en-US" sz="1600"/>
              <a:t>ơng lai</a:t>
            </a:r>
            <a:endParaRPr lang="en-US" altLang="en-US" sz="1600"/>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460375"/>
          </a:xfrm>
          <a:prstGeom prst="rect">
            <a:avLst/>
          </a:prstGeom>
          <a:noFill/>
        </p:spPr>
        <p:txBody>
          <a:bodyPr wrap="square" rtlCol="0">
            <a:spAutoFit/>
          </a:bodyPr>
          <a:p>
            <a:r>
              <a:rPr lang="vi-VN" altLang="en-US" sz="2400" b="1">
                <a:sym typeface="+mn-ea"/>
              </a:rPr>
              <a:t>Tổng </a:t>
            </a:r>
            <a:r>
              <a:rPr lang="vi-VN" altLang="en-US" sz="2400" b="1">
                <a:sym typeface="+mn-ea"/>
              </a:rPr>
              <a:t>kết</a:t>
            </a:r>
            <a:endParaRPr lang="vi-VN" altLang="en-US" sz="2400" b="1">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10"/>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 name="Google Shape;235;p10"/>
          <p:cNvSpPr txBox="1"/>
          <p:nvPr/>
        </p:nvSpPr>
        <p:spPr>
          <a:xfrm>
            <a:off x="0" y="838200"/>
            <a:ext cx="9144000"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6" name="Google Shape;236;p10"/>
          <p:cNvSpPr txBox="1"/>
          <p:nvPr/>
        </p:nvSpPr>
        <p:spPr>
          <a:xfrm>
            <a:off x="-78105" y="2367915"/>
            <a:ext cx="9300845" cy="21215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76C7"/>
              </a:buClr>
              <a:buSzPts val="9600"/>
              <a:buFont typeface="Arial" panose="020B0604020202020204"/>
              <a:buNone/>
            </a:pPr>
            <a:r>
              <a:rPr 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CẢM ƠN</a:t>
            </a: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 THẦY </a:t>
            </a:r>
            <a:endPar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9600"/>
              <a:buFont typeface="Arial" panose="020B0604020202020204"/>
              <a:buNone/>
            </a:pP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ĐÃ LẮNG NGHE </a:t>
            </a:r>
            <a:endPar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9600"/>
              <a:buFont typeface="Arial" panose="020B0604020202020204"/>
              <a:buNone/>
            </a:pP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PHẦN TRÌNH BÀY CỦA </a:t>
            </a: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NHÓM</a:t>
            </a:r>
            <a:endPar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3080" y="1353185"/>
            <a:ext cx="7848600" cy="20599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oad cell là một cảm biến dùng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ể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 lực hoặc khối 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ợng bằng cách chuyển</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ổi lực tác dụng lên nó thành tín hiệu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Load cell hiện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ại th</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ờng hoạt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ộng</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dựa trên các strain gauge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ợc dán lên một cấu trúc kim loại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àn hồi. Khi có lực</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tác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ộng, cấu trúc này bị biến dạng rất nhỏ, làm thay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ổi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trở của các strain</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gauge</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3" name="Picture 2"/>
          <p:cNvPicPr>
            <a:picLocks noChangeAspect="1"/>
          </p:cNvPicPr>
          <p:nvPr/>
        </p:nvPicPr>
        <p:blipFill>
          <a:blip r:embed="rId1"/>
          <a:stretch>
            <a:fillRect/>
          </a:stretch>
        </p:blipFill>
        <p:spPr>
          <a:xfrm>
            <a:off x="758190" y="4052570"/>
            <a:ext cx="2231390" cy="2157095"/>
          </a:xfrm>
          <a:prstGeom prst="rect">
            <a:avLst/>
          </a:prstGeom>
        </p:spPr>
      </p:pic>
      <p:pic>
        <p:nvPicPr>
          <p:cNvPr id="5" name="Picture 4"/>
          <p:cNvPicPr>
            <a:picLocks noChangeAspect="1"/>
          </p:cNvPicPr>
          <p:nvPr/>
        </p:nvPicPr>
        <p:blipFill>
          <a:blip r:embed="rId2"/>
          <a:stretch>
            <a:fillRect/>
          </a:stretch>
        </p:blipFill>
        <p:spPr>
          <a:xfrm>
            <a:off x="3145790" y="3841750"/>
            <a:ext cx="5357495" cy="2562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518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2249805" y="1779905"/>
            <a:ext cx="4408170" cy="46532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OPAMP</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Vì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ra vi sai với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 áp 5mV rất nhỏ và có thể bị ảnh 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từ các giá</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trị không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của OPAMP và làm sai số. Do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nhóm sẽ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áp lên 5V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hạn chế ảnh 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từ những giá trị không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và giúp dễ</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dàng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hơn.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Từ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nhóm lựa chọn bộ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dụng cụ (Instrumentation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Amplifier) INA333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vi sai từ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ra của load cell.</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2428240" y="3714115"/>
            <a:ext cx="4287520" cy="2865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1259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OPAMP</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Bên cạnh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ó, nhóm chọn OPAMP OP07C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ể dùng cho các mạch V-I Con-</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verter, mạch khuếch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ại,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ệm,. . .</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316605" y="2989580"/>
            <a:ext cx="2802255" cy="2802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Mô phỏng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5" name="Picture 4"/>
          <p:cNvPicPr>
            <a:picLocks noChangeAspect="1"/>
          </p:cNvPicPr>
          <p:nvPr/>
        </p:nvPicPr>
        <p:blipFill>
          <a:blip r:embed="rId1"/>
          <a:stretch>
            <a:fillRect/>
          </a:stretch>
        </p:blipFill>
        <p:spPr>
          <a:xfrm>
            <a:off x="1109980" y="2536825"/>
            <a:ext cx="2853690" cy="3643630"/>
          </a:xfrm>
          <a:prstGeom prst="rect">
            <a:avLst/>
          </a:prstGeom>
        </p:spPr>
      </p:pic>
      <p:pic>
        <p:nvPicPr>
          <p:cNvPr id="6" name="Picture 5"/>
          <p:cNvPicPr>
            <a:picLocks noChangeAspect="1"/>
          </p:cNvPicPr>
          <p:nvPr/>
        </p:nvPicPr>
        <p:blipFill>
          <a:blip r:embed="rId2"/>
          <a:stretch>
            <a:fillRect/>
          </a:stretch>
        </p:blipFill>
        <p:spPr>
          <a:xfrm>
            <a:off x="4643755" y="2536825"/>
            <a:ext cx="2823845" cy="3667760"/>
          </a:xfrm>
          <a:prstGeom prst="rect">
            <a:avLst/>
          </a:prstGeom>
        </p:spPr>
      </p:pic>
    </p:spTree>
  </p:cSld>
  <p:clrMapOvr>
    <a:masterClrMapping/>
  </p:clrMapOvr>
</p:sld>
</file>

<file path=ppt/tags/tag1.xml><?xml version="1.0" encoding="utf-8"?>
<p:tagLst xmlns:p="http://schemas.openxmlformats.org/presentationml/2006/main">
  <p:tag name="TABLE_ENDDRAG_ORIGIN_RECT" val="503*210"/>
  <p:tag name="TABLE_ENDDRAG_RECT" val="108*182*503*210"/>
</p:tagLst>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8690</Words>
  <Application>WPS Presentation</Application>
  <PresentationFormat/>
  <Paragraphs>420</Paragraphs>
  <Slides>48</Slides>
  <Notes>0</Notes>
  <HiddenSlides>0</HiddenSlides>
  <MMClips>0</MMClips>
  <ScaleCrop>false</ScaleCrop>
  <HeadingPairs>
    <vt:vector size="6" baseType="variant">
      <vt:variant>
        <vt:lpstr>已用的字体</vt:lpstr>
      </vt:variant>
      <vt:variant>
        <vt:i4>7</vt:i4>
      </vt:variant>
      <vt:variant>
        <vt:lpstr>主题</vt:lpstr>
      </vt:variant>
      <vt:variant>
        <vt:i4>7</vt:i4>
      </vt:variant>
      <vt:variant>
        <vt:lpstr>幻灯片标题</vt:lpstr>
      </vt:variant>
      <vt:variant>
        <vt:i4>48</vt:i4>
      </vt:variant>
    </vt:vector>
  </HeadingPairs>
  <TitlesOfParts>
    <vt:vector size="62" baseType="lpstr">
      <vt:lpstr>Arial</vt:lpstr>
      <vt:lpstr>SimSun</vt:lpstr>
      <vt:lpstr>Wingdings</vt:lpstr>
      <vt:lpstr>Arial</vt:lpstr>
      <vt:lpstr>Calibri</vt:lpstr>
      <vt:lpstr>Microsoft YaHei</vt:lpstr>
      <vt:lpstr>Arial Unicode MS</vt:lpstr>
      <vt:lpstr>2_Office Theme</vt:lpstr>
      <vt:lpstr>1_Office Theme</vt:lpstr>
      <vt:lpstr>1_Hoang Trang'course format</vt:lpstr>
      <vt:lpstr>Office Theme</vt:lpstr>
      <vt:lpstr>2_Hoang Trang'course format</vt:lpstr>
      <vt:lpstr>3_Hoang Trang'course format</vt:lpstr>
      <vt:lpstr>4_Hoang Trang'course format</vt:lpstr>
      <vt:lpstr>PowerPoint 演示文稿</vt:lpstr>
      <vt:lpstr>Nhóm 17</vt:lpstr>
      <vt:lpstr>Nội dung</vt:lpstr>
      <vt:lpstr>1. Tổng quan lý thuyết</vt:lpstr>
      <vt:lpstr>1. Tổng quan lý thuyết</vt:lpstr>
      <vt:lpstr>1. Tổng quan lý thuyết</vt:lpstr>
      <vt:lpstr>1. Tổng quan lý thuyết</vt:lpstr>
      <vt:lpstr>1. Tổng quan lý thuyết</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3. Thiết kế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5. Kết luận và hướng phát triển </vt:lpstr>
      <vt:lpstr>5. Kết luận và hướng phát triển </vt:lpstr>
      <vt:lpstr>5. Kết luận và hướng phát triển </vt:lpstr>
      <vt:lpstr>5. Kết luận và hướng phát triển </vt:lpstr>
      <vt:lpstr>5. Kết luận và hướng phát triển </vt:lpstr>
      <vt:lpstr>5. Kết luận và hướng phát triển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HOANG Trang</dc:creator>
  <cp:lastModifiedBy>Thanh Duy Nguyễn</cp:lastModifiedBy>
  <cp:revision>42</cp:revision>
  <dcterms:created xsi:type="dcterms:W3CDTF">2025-12-31T07:54:00Z</dcterms:created>
  <dcterms:modified xsi:type="dcterms:W3CDTF">2026-01-04T14:19:26Z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169B06E1FB8E434D8992DB3024229A92_13</vt:lpwstr>
  </property>
  <property fmtid="{D5CDD505-2E9C-101B-9397-08002B2CF9AE}" pid="3" name="KSOProductBuildVer">
    <vt:lpwstr>1033-12.2.0.23196</vt:lpwstr>
  </property>
</Properties>
</file>